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0" r:id="rId2"/>
    <p:sldId id="309" r:id="rId3"/>
    <p:sldId id="259" r:id="rId4"/>
    <p:sldId id="295" r:id="rId5"/>
    <p:sldId id="297" r:id="rId6"/>
    <p:sldId id="261" r:id="rId7"/>
    <p:sldId id="262" r:id="rId8"/>
    <p:sldId id="296" r:id="rId9"/>
    <p:sldId id="298" r:id="rId10"/>
    <p:sldId id="266" r:id="rId11"/>
    <p:sldId id="265" r:id="rId12"/>
    <p:sldId id="267" r:id="rId13"/>
    <p:sldId id="263" r:id="rId14"/>
    <p:sldId id="302" r:id="rId15"/>
    <p:sldId id="289" r:id="rId16"/>
    <p:sldId id="292" r:id="rId17"/>
    <p:sldId id="299" r:id="rId18"/>
    <p:sldId id="264" r:id="rId19"/>
    <p:sldId id="301" r:id="rId20"/>
    <p:sldId id="303" r:id="rId21"/>
    <p:sldId id="294" r:id="rId22"/>
    <p:sldId id="293" r:id="rId23"/>
    <p:sldId id="305" r:id="rId24"/>
    <p:sldId id="300" r:id="rId25"/>
    <p:sldId id="30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990"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cap="all" spc="15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Worthiness</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EA5A-4B8E-8BED-10A4A35A6053}"/>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EA5A-4B8E-8BED-10A4A35A6053}"/>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EA5A-4B8E-8BED-10A4A35A6053}"/>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EA5A-4B8E-8BED-10A4A35A6053}"/>
              </c:ext>
            </c:extLst>
          </c:dPt>
          <c:cat>
            <c:strRef>
              <c:f>Sheet1!$A$2:$A$5</c:f>
              <c:strCache>
                <c:ptCount val="3"/>
                <c:pt idx="0">
                  <c:v>Attendance</c:v>
                </c:pt>
                <c:pt idx="1">
                  <c:v>Homework</c:v>
                </c:pt>
                <c:pt idx="2">
                  <c:v>Individual / group project</c:v>
                </c:pt>
              </c:strCache>
            </c:strRef>
          </c:cat>
          <c:val>
            <c:numRef>
              <c:f>Sheet1!$B$2:$B$5</c:f>
              <c:numCache>
                <c:formatCode>General</c:formatCode>
                <c:ptCount val="4"/>
                <c:pt idx="0">
                  <c:v>10</c:v>
                </c:pt>
                <c:pt idx="1">
                  <c:v>20</c:v>
                </c:pt>
                <c:pt idx="2">
                  <c:v>70</c:v>
                </c:pt>
              </c:numCache>
            </c:numRef>
          </c:val>
          <c:extLst>
            <c:ext xmlns:c16="http://schemas.microsoft.com/office/drawing/2014/chart" uri="{C3380CC4-5D6E-409C-BE32-E72D297353CC}">
              <c16:uniqueId val="{00000008-EA5A-4B8E-8BED-10A4A35A6053}"/>
            </c:ext>
          </c:extLst>
        </c:ser>
        <c:dLbls>
          <c:showLegendKey val="0"/>
          <c:showVal val="0"/>
          <c:showCatName val="0"/>
          <c:showSerName val="0"/>
          <c:showPercent val="0"/>
          <c:showBubbleSize val="0"/>
          <c:showLeaderLines val="1"/>
        </c:dLbls>
        <c:firstSliceAng val="0"/>
      </c:pieChart>
      <c:spPr>
        <a:noFill/>
        <a:ln>
          <a:noFill/>
        </a:ln>
        <a:effectLst/>
      </c:spPr>
    </c:plotArea>
    <c:legend>
      <c:legendPos val="t"/>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sz="1600" b="1" i="0" u="none" strike="noStrike" cap="all" baseline="0">
                <a:effectLst/>
              </a:rPr>
              <a:t>Math 5365 “Computer Literacy &amp; Programming: Mathematical Foundations of Data Science with Applications on the MAPLE and MATLAB Platforms” </a:t>
            </a:r>
            <a:endParaRPr lang="en-US"/>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A9B7-4034-97F8-848FFEBF4E0B}"/>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A9B7-4034-97F8-848FFEBF4E0B}"/>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A9B7-4034-97F8-848FFEBF4E0B}"/>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A9B7-4034-97F8-848FFEBF4E0B}"/>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A9B7-4034-97F8-848FFEBF4E0B}"/>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A9B7-4034-97F8-848FFEBF4E0B}"/>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A9B7-4034-97F8-848FFEBF4E0B}"/>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A9B7-4034-97F8-848FFEBF4E0B}"/>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A9B7-4034-97F8-848FFEBF4E0B}"/>
              </c:ext>
            </c:extLst>
          </c:dPt>
          <c:dPt>
            <c:idx val="9"/>
            <c:bubble3D val="0"/>
            <c:spPr>
              <a:solidFill>
                <a:schemeClr val="accent4">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A9B7-4034-97F8-848FFEBF4E0B}"/>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5-A9B7-4034-97F8-848FFEBF4E0B}"/>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A9B7-4034-97F8-848FFEBF4E0B}"/>
                </c:ext>
              </c:extLst>
            </c:dLbl>
            <c:dLbl>
              <c:idx val="1"/>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A9B7-4034-97F8-848FFEBF4E0B}"/>
                </c:ext>
              </c:extLst>
            </c:dLbl>
            <c:dLbl>
              <c:idx val="2"/>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A9B7-4034-97F8-848FFEBF4E0B}"/>
                </c:ext>
              </c:extLst>
            </c:dLbl>
            <c:dLbl>
              <c:idx val="3"/>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4"/>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7-A9B7-4034-97F8-848FFEBF4E0B}"/>
                </c:ext>
              </c:extLst>
            </c:dLbl>
            <c:dLbl>
              <c:idx val="4"/>
              <c:layout>
                <c:manualLayout>
                  <c:x val="6.9875780669277927E-3"/>
                  <c:y val="-2.5075986341575141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9-A9B7-4034-97F8-848FFEBF4E0B}"/>
                </c:ext>
              </c:extLst>
            </c:dLbl>
            <c:dLbl>
              <c:idx val="5"/>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6"/>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B-A9B7-4034-97F8-848FFEBF4E0B}"/>
                </c:ext>
              </c:extLst>
            </c:dLbl>
            <c:dLbl>
              <c:idx val="6"/>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D-A9B7-4034-97F8-848FFEBF4E0B}"/>
                </c:ext>
              </c:extLst>
            </c:dLbl>
            <c:dLbl>
              <c:idx val="7"/>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2">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F-A9B7-4034-97F8-848FFEBF4E0B}"/>
                </c:ext>
              </c:extLst>
            </c:dLbl>
            <c:dLbl>
              <c:idx val="8"/>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1-A9B7-4034-97F8-848FFEBF4E0B}"/>
                </c:ext>
              </c:extLst>
            </c:dLbl>
            <c:dLbl>
              <c:idx val="9"/>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4">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3-A9B7-4034-97F8-848FFEBF4E0B}"/>
                </c:ext>
              </c:extLst>
            </c:dLbl>
            <c:dLbl>
              <c:idx val="10"/>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5">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15-A9B7-4034-97F8-848FFEBF4E0B}"/>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Sheet1!$A$1:$A$11</c:f>
              <c:strCache>
                <c:ptCount val="11"/>
                <c:pt idx="0">
                  <c:v>Intro</c:v>
                </c:pt>
                <c:pt idx="1">
                  <c:v>Preliminary materials</c:v>
                </c:pt>
                <c:pt idx="2">
                  <c:v>High Dimensional Space</c:v>
                </c:pt>
                <c:pt idx="3">
                  <c:v>Decompositions &amp; Factorizations (Space dimension reduction techniques</c:v>
                </c:pt>
                <c:pt idx="4">
                  <c:v>Data Models (graphs &amp; simplicial complexes) and how to work with them</c:v>
                </c:pt>
                <c:pt idx="5">
                  <c:v>Art of Clustering</c:v>
                </c:pt>
                <c:pt idx="6">
                  <c:v>Machine Learning</c:v>
                </c:pt>
                <c:pt idx="7">
                  <c:v>Ranking, Voting, Uncertainty</c:v>
                </c:pt>
                <c:pt idx="8">
                  <c:v>Time series, Black Swans, and fluctuation analysis</c:v>
                </c:pt>
                <c:pt idx="9">
                  <c:v>Markov Models and Music</c:v>
                </c:pt>
                <c:pt idx="10">
                  <c:v>Neural Networks</c:v>
                </c:pt>
              </c:strCache>
            </c:strRef>
          </c:cat>
          <c:val>
            <c:numRef>
              <c:f>Sheet1!$B$1:$B$11</c:f>
              <c:numCache>
                <c:formatCode>General</c:formatCode>
                <c:ptCount val="11"/>
                <c:pt idx="0">
                  <c:v>1</c:v>
                </c:pt>
                <c:pt idx="1">
                  <c:v>6</c:v>
                </c:pt>
                <c:pt idx="2">
                  <c:v>2</c:v>
                </c:pt>
                <c:pt idx="3">
                  <c:v>8</c:v>
                </c:pt>
                <c:pt idx="4">
                  <c:v>10</c:v>
                </c:pt>
                <c:pt idx="5">
                  <c:v>4</c:v>
                </c:pt>
                <c:pt idx="6">
                  <c:v>6</c:v>
                </c:pt>
                <c:pt idx="7">
                  <c:v>1</c:v>
                </c:pt>
                <c:pt idx="8">
                  <c:v>4</c:v>
                </c:pt>
                <c:pt idx="9">
                  <c:v>3</c:v>
                </c:pt>
                <c:pt idx="10">
                  <c:v>6</c:v>
                </c:pt>
              </c:numCache>
            </c:numRef>
          </c:val>
          <c:extLst>
            <c:ext xmlns:c16="http://schemas.microsoft.com/office/drawing/2014/chart" uri="{C3380CC4-5D6E-409C-BE32-E72D297353CC}">
              <c16:uniqueId val="{00000016-A9B7-4034-97F8-848FFEBF4E0B}"/>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B76A183-F3A6-4FFA-B479-6F055CE41CB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0F72F1C8-3596-4C14-97CF-14E8B9D9BE5C}">
      <dgm:prSet custT="1"/>
      <dgm:spPr/>
      <dgm:t>
        <a:bodyPr/>
        <a:lstStyle/>
        <a:p>
          <a:r>
            <a:rPr lang="en-US" sz="2000" dirty="0">
              <a:effectLst>
                <a:outerShdw blurRad="38100" dist="38100" dir="2700000" algn="tl">
                  <a:srgbClr val="000000">
                    <a:alpha val="43137"/>
                  </a:srgbClr>
                </a:outerShdw>
              </a:effectLst>
            </a:rPr>
            <a:t>Introduce students into the mathematical foundations of modern Data Science.</a:t>
          </a:r>
        </a:p>
      </dgm:t>
    </dgm:pt>
    <dgm:pt modelId="{C5754074-0514-45B0-AB91-4F22F94AC884}" type="parTrans" cxnId="{DDBA489C-7A62-42FB-B1E7-8D5CF1A6AAB1}">
      <dgm:prSet/>
      <dgm:spPr/>
      <dgm:t>
        <a:bodyPr/>
        <a:lstStyle/>
        <a:p>
          <a:endParaRPr lang="en-US" sz="2400"/>
        </a:p>
      </dgm:t>
    </dgm:pt>
    <dgm:pt modelId="{E3DE8142-AF87-4439-AB4B-92CEB7E38258}" type="sibTrans" cxnId="{DDBA489C-7A62-42FB-B1E7-8D5CF1A6AAB1}">
      <dgm:prSet phldrT="01" phldr="0" custT="1"/>
      <dgm:spPr/>
      <dgm:t>
        <a:bodyPr/>
        <a:lstStyle/>
        <a:p>
          <a:r>
            <a:rPr lang="en-US" sz="7200"/>
            <a:t>01</a:t>
          </a:r>
        </a:p>
      </dgm:t>
    </dgm:pt>
    <dgm:pt modelId="{257B496E-99FC-4131-81AC-648011227D2F}">
      <dgm:prSet custT="1"/>
      <dgm:spPr/>
      <dgm:t>
        <a:bodyPr/>
        <a:lstStyle/>
        <a:p>
          <a:r>
            <a:rPr lang="en-US" sz="1800" dirty="0">
              <a:solidFill>
                <a:srgbClr val="FFFF00"/>
              </a:solidFill>
              <a:effectLst>
                <a:outerShdw blurRad="38100" dist="38100" dir="2700000" algn="tl">
                  <a:srgbClr val="000000">
                    <a:alpha val="43137"/>
                  </a:srgbClr>
                </a:outerShdw>
              </a:effectLst>
            </a:rPr>
            <a:t>Why the standard statistical methods often do not work for the highly correlated, multivariate, and heterogeneous data arrays</a:t>
          </a:r>
          <a:r>
            <a:rPr lang="en-US" sz="1600" dirty="0">
              <a:solidFill>
                <a:srgbClr val="FFFF00"/>
              </a:solidFill>
              <a:effectLst>
                <a:outerShdw blurRad="38100" dist="38100" dir="2700000" algn="tl">
                  <a:srgbClr val="000000">
                    <a:alpha val="43137"/>
                  </a:srgbClr>
                </a:outerShdw>
              </a:effectLst>
            </a:rPr>
            <a:t>?</a:t>
          </a:r>
        </a:p>
      </dgm:t>
    </dgm:pt>
    <dgm:pt modelId="{26FF7386-9C58-4F07-903F-A2FFB78ABE09}" type="parTrans" cxnId="{6D2CDF8B-E90F-499B-A3AA-E3EFCEC811E1}">
      <dgm:prSet/>
      <dgm:spPr/>
      <dgm:t>
        <a:bodyPr/>
        <a:lstStyle/>
        <a:p>
          <a:endParaRPr lang="en-US" sz="2400"/>
        </a:p>
      </dgm:t>
    </dgm:pt>
    <dgm:pt modelId="{F9835B9B-04D1-407F-8944-9791E8F40F76}" type="sibTrans" cxnId="{6D2CDF8B-E90F-499B-A3AA-E3EFCEC811E1}">
      <dgm:prSet phldrT="02" phldr="0" custT="1"/>
      <dgm:spPr/>
      <dgm:t>
        <a:bodyPr/>
        <a:lstStyle/>
        <a:p>
          <a:r>
            <a:rPr lang="en-US" sz="7200"/>
            <a:t>02</a:t>
          </a:r>
        </a:p>
      </dgm:t>
    </dgm:pt>
    <dgm:pt modelId="{3097FA27-FC0E-4E2A-BC94-C233DA4360E3}">
      <dgm:prSet custT="1"/>
      <dgm:spPr/>
      <dgm:t>
        <a:bodyPr/>
        <a:lstStyle/>
        <a:p>
          <a:r>
            <a:rPr lang="en-US" sz="1600" dirty="0"/>
            <a:t>What is the best data aggregation strategy? When is the data set for a given problem complete? For how long should we keep the collected terabits of data?</a:t>
          </a:r>
        </a:p>
      </dgm:t>
    </dgm:pt>
    <dgm:pt modelId="{8ACD03D9-5D64-48E7-9556-F5D8E038691F}" type="parTrans" cxnId="{7D5B613C-430F-44CA-9DC2-0F1A0436410E}">
      <dgm:prSet/>
      <dgm:spPr/>
      <dgm:t>
        <a:bodyPr/>
        <a:lstStyle/>
        <a:p>
          <a:endParaRPr lang="en-US" sz="2400"/>
        </a:p>
      </dgm:t>
    </dgm:pt>
    <dgm:pt modelId="{B62853D9-7B06-4E74-8C8A-795EFED2EA7A}" type="sibTrans" cxnId="{7D5B613C-430F-44CA-9DC2-0F1A0436410E}">
      <dgm:prSet phldrT="03" phldr="0" custT="1"/>
      <dgm:spPr/>
      <dgm:t>
        <a:bodyPr/>
        <a:lstStyle/>
        <a:p>
          <a:r>
            <a:rPr lang="en-US" sz="7200"/>
            <a:t>03</a:t>
          </a:r>
        </a:p>
      </dgm:t>
    </dgm:pt>
    <dgm:pt modelId="{70C45042-3C7C-4204-B6A8-9B0F937AA854}">
      <dgm:prSet custT="1"/>
      <dgm:spPr/>
      <dgm:t>
        <a:bodyPr/>
        <a:lstStyle/>
        <a:p>
          <a:r>
            <a:rPr lang="en-US" sz="3200" dirty="0"/>
            <a:t>MAPLE + MATLAB platforms. </a:t>
          </a:r>
        </a:p>
      </dgm:t>
    </dgm:pt>
    <dgm:pt modelId="{8B463A4A-385B-40F1-A54B-532447C0CFCB}" type="parTrans" cxnId="{C4669CAF-3292-49E5-973E-12A13334F03F}">
      <dgm:prSet/>
      <dgm:spPr/>
      <dgm:t>
        <a:bodyPr/>
        <a:lstStyle/>
        <a:p>
          <a:endParaRPr lang="en-US" sz="2400"/>
        </a:p>
      </dgm:t>
    </dgm:pt>
    <dgm:pt modelId="{BBB8CD3D-8707-4930-B2F3-3C365CF9BBA5}" type="sibTrans" cxnId="{C4669CAF-3292-49E5-973E-12A13334F03F}">
      <dgm:prSet phldrT="04" phldr="0" custT="1"/>
      <dgm:spPr/>
      <dgm:t>
        <a:bodyPr/>
        <a:lstStyle/>
        <a:p>
          <a:r>
            <a:rPr lang="en-US" sz="7200"/>
            <a:t>04</a:t>
          </a:r>
        </a:p>
      </dgm:t>
    </dgm:pt>
    <dgm:pt modelId="{8AD5760D-67B4-4F3E-8580-4F0762A80FD4}" type="pres">
      <dgm:prSet presAssocID="{AB76A183-F3A6-4FFA-B479-6F055CE41CBA}" presName="Name0" presStyleCnt="0">
        <dgm:presLayoutVars>
          <dgm:animLvl val="lvl"/>
          <dgm:resizeHandles val="exact"/>
        </dgm:presLayoutVars>
      </dgm:prSet>
      <dgm:spPr/>
    </dgm:pt>
    <dgm:pt modelId="{B0DD111F-23FB-42A7-B42E-21055AE67C39}" type="pres">
      <dgm:prSet presAssocID="{0F72F1C8-3596-4C14-97CF-14E8B9D9BE5C}" presName="compositeNode" presStyleCnt="0">
        <dgm:presLayoutVars>
          <dgm:bulletEnabled val="1"/>
        </dgm:presLayoutVars>
      </dgm:prSet>
      <dgm:spPr/>
    </dgm:pt>
    <dgm:pt modelId="{7362B6F8-4FAC-4455-B479-8A616B57747C}" type="pres">
      <dgm:prSet presAssocID="{0F72F1C8-3596-4C14-97CF-14E8B9D9BE5C}" presName="bgRect" presStyleLbl="alignNode1" presStyleIdx="0" presStyleCnt="4"/>
      <dgm:spPr/>
    </dgm:pt>
    <dgm:pt modelId="{7A2E0C71-9D4B-4B50-8662-D6E911E83909}" type="pres">
      <dgm:prSet presAssocID="{E3DE8142-AF87-4439-AB4B-92CEB7E38258}" presName="sibTransNodeRect" presStyleLbl="alignNode1" presStyleIdx="0" presStyleCnt="4">
        <dgm:presLayoutVars>
          <dgm:chMax val="0"/>
          <dgm:bulletEnabled val="1"/>
        </dgm:presLayoutVars>
      </dgm:prSet>
      <dgm:spPr/>
    </dgm:pt>
    <dgm:pt modelId="{185E6364-99F7-434A-805F-08B7E9698DA6}" type="pres">
      <dgm:prSet presAssocID="{0F72F1C8-3596-4C14-97CF-14E8B9D9BE5C}" presName="nodeRect" presStyleLbl="alignNode1" presStyleIdx="0" presStyleCnt="4">
        <dgm:presLayoutVars>
          <dgm:bulletEnabled val="1"/>
        </dgm:presLayoutVars>
      </dgm:prSet>
      <dgm:spPr/>
    </dgm:pt>
    <dgm:pt modelId="{A29E33F0-1374-425D-AD55-08F9BE625D21}" type="pres">
      <dgm:prSet presAssocID="{E3DE8142-AF87-4439-AB4B-92CEB7E38258}" presName="sibTrans" presStyleCnt="0"/>
      <dgm:spPr/>
    </dgm:pt>
    <dgm:pt modelId="{69710E70-63C9-4863-90BB-73E49D6768E7}" type="pres">
      <dgm:prSet presAssocID="{257B496E-99FC-4131-81AC-648011227D2F}" presName="compositeNode" presStyleCnt="0">
        <dgm:presLayoutVars>
          <dgm:bulletEnabled val="1"/>
        </dgm:presLayoutVars>
      </dgm:prSet>
      <dgm:spPr/>
    </dgm:pt>
    <dgm:pt modelId="{84F9955E-BF97-4465-A4E6-C8831ECDAD91}" type="pres">
      <dgm:prSet presAssocID="{257B496E-99FC-4131-81AC-648011227D2F}" presName="bgRect" presStyleLbl="alignNode1" presStyleIdx="1" presStyleCnt="4"/>
      <dgm:spPr/>
    </dgm:pt>
    <dgm:pt modelId="{50FB23EF-0BA4-4B98-A253-68F9223A2F24}" type="pres">
      <dgm:prSet presAssocID="{F9835B9B-04D1-407F-8944-9791E8F40F76}" presName="sibTransNodeRect" presStyleLbl="alignNode1" presStyleIdx="1" presStyleCnt="4">
        <dgm:presLayoutVars>
          <dgm:chMax val="0"/>
          <dgm:bulletEnabled val="1"/>
        </dgm:presLayoutVars>
      </dgm:prSet>
      <dgm:spPr/>
    </dgm:pt>
    <dgm:pt modelId="{DA896AC3-98DB-4618-8966-3387F286F868}" type="pres">
      <dgm:prSet presAssocID="{257B496E-99FC-4131-81AC-648011227D2F}" presName="nodeRect" presStyleLbl="alignNode1" presStyleIdx="1" presStyleCnt="4">
        <dgm:presLayoutVars>
          <dgm:bulletEnabled val="1"/>
        </dgm:presLayoutVars>
      </dgm:prSet>
      <dgm:spPr/>
    </dgm:pt>
    <dgm:pt modelId="{E7A8DEAD-B418-4811-8763-D1B79BACB0E5}" type="pres">
      <dgm:prSet presAssocID="{F9835B9B-04D1-407F-8944-9791E8F40F76}" presName="sibTrans" presStyleCnt="0"/>
      <dgm:spPr/>
    </dgm:pt>
    <dgm:pt modelId="{D84BEE98-78D6-4956-8080-69BDFE29A1EB}" type="pres">
      <dgm:prSet presAssocID="{3097FA27-FC0E-4E2A-BC94-C233DA4360E3}" presName="compositeNode" presStyleCnt="0">
        <dgm:presLayoutVars>
          <dgm:bulletEnabled val="1"/>
        </dgm:presLayoutVars>
      </dgm:prSet>
      <dgm:spPr/>
    </dgm:pt>
    <dgm:pt modelId="{1C010569-1F92-4CF5-978F-312FD0DBD28F}" type="pres">
      <dgm:prSet presAssocID="{3097FA27-FC0E-4E2A-BC94-C233DA4360E3}" presName="bgRect" presStyleLbl="alignNode1" presStyleIdx="2" presStyleCnt="4"/>
      <dgm:spPr/>
    </dgm:pt>
    <dgm:pt modelId="{016AFA60-86B7-4362-945B-8CB2120C630D}" type="pres">
      <dgm:prSet presAssocID="{B62853D9-7B06-4E74-8C8A-795EFED2EA7A}" presName="sibTransNodeRect" presStyleLbl="alignNode1" presStyleIdx="2" presStyleCnt="4">
        <dgm:presLayoutVars>
          <dgm:chMax val="0"/>
          <dgm:bulletEnabled val="1"/>
        </dgm:presLayoutVars>
      </dgm:prSet>
      <dgm:spPr/>
    </dgm:pt>
    <dgm:pt modelId="{6F1AA683-4F57-4F4D-A36F-7486AAD96B55}" type="pres">
      <dgm:prSet presAssocID="{3097FA27-FC0E-4E2A-BC94-C233DA4360E3}" presName="nodeRect" presStyleLbl="alignNode1" presStyleIdx="2" presStyleCnt="4">
        <dgm:presLayoutVars>
          <dgm:bulletEnabled val="1"/>
        </dgm:presLayoutVars>
      </dgm:prSet>
      <dgm:spPr/>
    </dgm:pt>
    <dgm:pt modelId="{EFB6DC46-9BAA-41D9-A018-72AA8D4FDB17}" type="pres">
      <dgm:prSet presAssocID="{B62853D9-7B06-4E74-8C8A-795EFED2EA7A}" presName="sibTrans" presStyleCnt="0"/>
      <dgm:spPr/>
    </dgm:pt>
    <dgm:pt modelId="{E2CC6923-11B1-407F-A919-A9F68505BC3C}" type="pres">
      <dgm:prSet presAssocID="{70C45042-3C7C-4204-B6A8-9B0F937AA854}" presName="compositeNode" presStyleCnt="0">
        <dgm:presLayoutVars>
          <dgm:bulletEnabled val="1"/>
        </dgm:presLayoutVars>
      </dgm:prSet>
      <dgm:spPr/>
    </dgm:pt>
    <dgm:pt modelId="{EF70C5C0-D8FA-47C8-98E5-2F3DBB53EF79}" type="pres">
      <dgm:prSet presAssocID="{70C45042-3C7C-4204-B6A8-9B0F937AA854}" presName="bgRect" presStyleLbl="alignNode1" presStyleIdx="3" presStyleCnt="4"/>
      <dgm:spPr/>
    </dgm:pt>
    <dgm:pt modelId="{82FD0AE7-7069-47FB-A624-C0E06479432D}" type="pres">
      <dgm:prSet presAssocID="{BBB8CD3D-8707-4930-B2F3-3C365CF9BBA5}" presName="sibTransNodeRect" presStyleLbl="alignNode1" presStyleIdx="3" presStyleCnt="4">
        <dgm:presLayoutVars>
          <dgm:chMax val="0"/>
          <dgm:bulletEnabled val="1"/>
        </dgm:presLayoutVars>
      </dgm:prSet>
      <dgm:spPr/>
    </dgm:pt>
    <dgm:pt modelId="{FF0B5131-8D6E-45B8-AEC0-8AA080340CD0}" type="pres">
      <dgm:prSet presAssocID="{70C45042-3C7C-4204-B6A8-9B0F937AA854}" presName="nodeRect" presStyleLbl="alignNode1" presStyleIdx="3" presStyleCnt="4">
        <dgm:presLayoutVars>
          <dgm:bulletEnabled val="1"/>
        </dgm:presLayoutVars>
      </dgm:prSet>
      <dgm:spPr/>
    </dgm:pt>
  </dgm:ptLst>
  <dgm:cxnLst>
    <dgm:cxn modelId="{050FE01C-DD08-430A-8E5B-37EF9691A57A}" type="presOf" srcId="{257B496E-99FC-4131-81AC-648011227D2F}" destId="{84F9955E-BF97-4465-A4E6-C8831ECDAD91}" srcOrd="0" destOrd="0" presId="urn:microsoft.com/office/officeart/2016/7/layout/LinearBlockProcessNumbered"/>
    <dgm:cxn modelId="{507B9D27-0B61-426E-84ED-79E1737DB263}" type="presOf" srcId="{70C45042-3C7C-4204-B6A8-9B0F937AA854}" destId="{FF0B5131-8D6E-45B8-AEC0-8AA080340CD0}" srcOrd="1" destOrd="0" presId="urn:microsoft.com/office/officeart/2016/7/layout/LinearBlockProcessNumbered"/>
    <dgm:cxn modelId="{B15B0728-B9E1-4EFD-8B20-1646A5398528}" type="presOf" srcId="{F9835B9B-04D1-407F-8944-9791E8F40F76}" destId="{50FB23EF-0BA4-4B98-A253-68F9223A2F24}" srcOrd="0" destOrd="0" presId="urn:microsoft.com/office/officeart/2016/7/layout/LinearBlockProcessNumbered"/>
    <dgm:cxn modelId="{A1154C35-7804-4848-B959-65E675EAC7EC}" type="presOf" srcId="{257B496E-99FC-4131-81AC-648011227D2F}" destId="{DA896AC3-98DB-4618-8966-3387F286F868}" srcOrd="1" destOrd="0" presId="urn:microsoft.com/office/officeart/2016/7/layout/LinearBlockProcessNumbered"/>
    <dgm:cxn modelId="{7D5B613C-430F-44CA-9DC2-0F1A0436410E}" srcId="{AB76A183-F3A6-4FFA-B479-6F055CE41CBA}" destId="{3097FA27-FC0E-4E2A-BC94-C233DA4360E3}" srcOrd="2" destOrd="0" parTransId="{8ACD03D9-5D64-48E7-9556-F5D8E038691F}" sibTransId="{B62853D9-7B06-4E74-8C8A-795EFED2EA7A}"/>
    <dgm:cxn modelId="{B9453C40-C198-4AB6-A7DC-FEAFD278CA53}" type="presOf" srcId="{3097FA27-FC0E-4E2A-BC94-C233DA4360E3}" destId="{1C010569-1F92-4CF5-978F-312FD0DBD28F}" srcOrd="0" destOrd="0" presId="urn:microsoft.com/office/officeart/2016/7/layout/LinearBlockProcessNumbered"/>
    <dgm:cxn modelId="{F59EA982-0C73-49ED-9465-D37522A69AF2}" type="presOf" srcId="{AB76A183-F3A6-4FFA-B479-6F055CE41CBA}" destId="{8AD5760D-67B4-4F3E-8580-4F0762A80FD4}" srcOrd="0" destOrd="0" presId="urn:microsoft.com/office/officeart/2016/7/layout/LinearBlockProcessNumbered"/>
    <dgm:cxn modelId="{6D2CDF8B-E90F-499B-A3AA-E3EFCEC811E1}" srcId="{AB76A183-F3A6-4FFA-B479-6F055CE41CBA}" destId="{257B496E-99FC-4131-81AC-648011227D2F}" srcOrd="1" destOrd="0" parTransId="{26FF7386-9C58-4F07-903F-A2FFB78ABE09}" sibTransId="{F9835B9B-04D1-407F-8944-9791E8F40F76}"/>
    <dgm:cxn modelId="{DDBA489C-7A62-42FB-B1E7-8D5CF1A6AAB1}" srcId="{AB76A183-F3A6-4FFA-B479-6F055CE41CBA}" destId="{0F72F1C8-3596-4C14-97CF-14E8B9D9BE5C}" srcOrd="0" destOrd="0" parTransId="{C5754074-0514-45B0-AB91-4F22F94AC884}" sibTransId="{E3DE8142-AF87-4439-AB4B-92CEB7E38258}"/>
    <dgm:cxn modelId="{688680AE-1978-475E-81F9-DF2FA3001CEC}" type="presOf" srcId="{3097FA27-FC0E-4E2A-BC94-C233DA4360E3}" destId="{6F1AA683-4F57-4F4D-A36F-7486AAD96B55}" srcOrd="1" destOrd="0" presId="urn:microsoft.com/office/officeart/2016/7/layout/LinearBlockProcessNumbered"/>
    <dgm:cxn modelId="{C4669CAF-3292-49E5-973E-12A13334F03F}" srcId="{AB76A183-F3A6-4FFA-B479-6F055CE41CBA}" destId="{70C45042-3C7C-4204-B6A8-9B0F937AA854}" srcOrd="3" destOrd="0" parTransId="{8B463A4A-385B-40F1-A54B-532447C0CFCB}" sibTransId="{BBB8CD3D-8707-4930-B2F3-3C365CF9BBA5}"/>
    <dgm:cxn modelId="{B8AA59B9-2C22-4AB8-A3A1-07634AEA672F}" type="presOf" srcId="{BBB8CD3D-8707-4930-B2F3-3C365CF9BBA5}" destId="{82FD0AE7-7069-47FB-A624-C0E06479432D}" srcOrd="0" destOrd="0" presId="urn:microsoft.com/office/officeart/2016/7/layout/LinearBlockProcessNumbered"/>
    <dgm:cxn modelId="{BDE558BB-EE2C-4B5F-97F4-EE299382935A}" type="presOf" srcId="{0F72F1C8-3596-4C14-97CF-14E8B9D9BE5C}" destId="{7362B6F8-4FAC-4455-B479-8A616B57747C}" srcOrd="0" destOrd="0" presId="urn:microsoft.com/office/officeart/2016/7/layout/LinearBlockProcessNumbered"/>
    <dgm:cxn modelId="{D0DF38BC-B7C8-4714-9C42-F6F41EA8EC56}" type="presOf" srcId="{0F72F1C8-3596-4C14-97CF-14E8B9D9BE5C}" destId="{185E6364-99F7-434A-805F-08B7E9698DA6}" srcOrd="1" destOrd="0" presId="urn:microsoft.com/office/officeart/2016/7/layout/LinearBlockProcessNumbered"/>
    <dgm:cxn modelId="{7C46FACD-50F5-4FD1-8E01-85BEA7B2DF36}" type="presOf" srcId="{70C45042-3C7C-4204-B6A8-9B0F937AA854}" destId="{EF70C5C0-D8FA-47C8-98E5-2F3DBB53EF79}" srcOrd="0" destOrd="0" presId="urn:microsoft.com/office/officeart/2016/7/layout/LinearBlockProcessNumbered"/>
    <dgm:cxn modelId="{E3EF7DD2-0EFB-4741-B409-9867A51869FA}" type="presOf" srcId="{B62853D9-7B06-4E74-8C8A-795EFED2EA7A}" destId="{016AFA60-86B7-4362-945B-8CB2120C630D}" srcOrd="0" destOrd="0" presId="urn:microsoft.com/office/officeart/2016/7/layout/LinearBlockProcessNumbered"/>
    <dgm:cxn modelId="{2B4899D7-1C70-42D3-97D9-71FE34AFECF2}" type="presOf" srcId="{E3DE8142-AF87-4439-AB4B-92CEB7E38258}" destId="{7A2E0C71-9D4B-4B50-8662-D6E911E83909}" srcOrd="0" destOrd="0" presId="urn:microsoft.com/office/officeart/2016/7/layout/LinearBlockProcessNumbered"/>
    <dgm:cxn modelId="{0F0DDBFF-F8AC-4D2A-B5BE-D165EA6DDF88}" type="presParOf" srcId="{8AD5760D-67B4-4F3E-8580-4F0762A80FD4}" destId="{B0DD111F-23FB-42A7-B42E-21055AE67C39}" srcOrd="0" destOrd="0" presId="urn:microsoft.com/office/officeart/2016/7/layout/LinearBlockProcessNumbered"/>
    <dgm:cxn modelId="{DC1B5E5C-AEA7-47A1-9DB9-323D2155D855}" type="presParOf" srcId="{B0DD111F-23FB-42A7-B42E-21055AE67C39}" destId="{7362B6F8-4FAC-4455-B479-8A616B57747C}" srcOrd="0" destOrd="0" presId="urn:microsoft.com/office/officeart/2016/7/layout/LinearBlockProcessNumbered"/>
    <dgm:cxn modelId="{066C9BF3-CB54-40E0-98C7-ECE57C826178}" type="presParOf" srcId="{B0DD111F-23FB-42A7-B42E-21055AE67C39}" destId="{7A2E0C71-9D4B-4B50-8662-D6E911E83909}" srcOrd="1" destOrd="0" presId="urn:microsoft.com/office/officeart/2016/7/layout/LinearBlockProcessNumbered"/>
    <dgm:cxn modelId="{6F6CEC3D-A9B2-4048-809D-32D48EE02CD2}" type="presParOf" srcId="{B0DD111F-23FB-42A7-B42E-21055AE67C39}" destId="{185E6364-99F7-434A-805F-08B7E9698DA6}" srcOrd="2" destOrd="0" presId="urn:microsoft.com/office/officeart/2016/7/layout/LinearBlockProcessNumbered"/>
    <dgm:cxn modelId="{280F1A00-26F2-4E2F-BB50-DFF4296E7DE2}" type="presParOf" srcId="{8AD5760D-67B4-4F3E-8580-4F0762A80FD4}" destId="{A29E33F0-1374-425D-AD55-08F9BE625D21}" srcOrd="1" destOrd="0" presId="urn:microsoft.com/office/officeart/2016/7/layout/LinearBlockProcessNumbered"/>
    <dgm:cxn modelId="{8F182BFF-55C8-491B-8182-11F514197BA6}" type="presParOf" srcId="{8AD5760D-67B4-4F3E-8580-4F0762A80FD4}" destId="{69710E70-63C9-4863-90BB-73E49D6768E7}" srcOrd="2" destOrd="0" presId="urn:microsoft.com/office/officeart/2016/7/layout/LinearBlockProcessNumbered"/>
    <dgm:cxn modelId="{57CA0E84-C0A7-4508-A2A1-1C295170F3AA}" type="presParOf" srcId="{69710E70-63C9-4863-90BB-73E49D6768E7}" destId="{84F9955E-BF97-4465-A4E6-C8831ECDAD91}" srcOrd="0" destOrd="0" presId="urn:microsoft.com/office/officeart/2016/7/layout/LinearBlockProcessNumbered"/>
    <dgm:cxn modelId="{58B9F0B7-306D-4010-9DB5-2BC1513400EF}" type="presParOf" srcId="{69710E70-63C9-4863-90BB-73E49D6768E7}" destId="{50FB23EF-0BA4-4B98-A253-68F9223A2F24}" srcOrd="1" destOrd="0" presId="urn:microsoft.com/office/officeart/2016/7/layout/LinearBlockProcessNumbered"/>
    <dgm:cxn modelId="{DF062F17-09D4-4CF4-862A-229EA34B2D7C}" type="presParOf" srcId="{69710E70-63C9-4863-90BB-73E49D6768E7}" destId="{DA896AC3-98DB-4618-8966-3387F286F868}" srcOrd="2" destOrd="0" presId="urn:microsoft.com/office/officeart/2016/7/layout/LinearBlockProcessNumbered"/>
    <dgm:cxn modelId="{BC51B47E-2EF6-41E7-BE7A-FD428D1F4BBB}" type="presParOf" srcId="{8AD5760D-67B4-4F3E-8580-4F0762A80FD4}" destId="{E7A8DEAD-B418-4811-8763-D1B79BACB0E5}" srcOrd="3" destOrd="0" presId="urn:microsoft.com/office/officeart/2016/7/layout/LinearBlockProcessNumbered"/>
    <dgm:cxn modelId="{D01A8DC7-4D3F-452D-B2A8-CFD8FFA1E11A}" type="presParOf" srcId="{8AD5760D-67B4-4F3E-8580-4F0762A80FD4}" destId="{D84BEE98-78D6-4956-8080-69BDFE29A1EB}" srcOrd="4" destOrd="0" presId="urn:microsoft.com/office/officeart/2016/7/layout/LinearBlockProcessNumbered"/>
    <dgm:cxn modelId="{23BB727B-F777-4085-A6FA-400FEA05966F}" type="presParOf" srcId="{D84BEE98-78D6-4956-8080-69BDFE29A1EB}" destId="{1C010569-1F92-4CF5-978F-312FD0DBD28F}" srcOrd="0" destOrd="0" presId="urn:microsoft.com/office/officeart/2016/7/layout/LinearBlockProcessNumbered"/>
    <dgm:cxn modelId="{B26690A4-0153-457A-95B0-77F36B49277E}" type="presParOf" srcId="{D84BEE98-78D6-4956-8080-69BDFE29A1EB}" destId="{016AFA60-86B7-4362-945B-8CB2120C630D}" srcOrd="1" destOrd="0" presId="urn:microsoft.com/office/officeart/2016/7/layout/LinearBlockProcessNumbered"/>
    <dgm:cxn modelId="{7E6FE604-4F92-49E7-96D8-7BB6D5B4AA7F}" type="presParOf" srcId="{D84BEE98-78D6-4956-8080-69BDFE29A1EB}" destId="{6F1AA683-4F57-4F4D-A36F-7486AAD96B55}" srcOrd="2" destOrd="0" presId="urn:microsoft.com/office/officeart/2016/7/layout/LinearBlockProcessNumbered"/>
    <dgm:cxn modelId="{A7BD467E-8B46-4FD9-8A4D-9F3F4FBAA663}" type="presParOf" srcId="{8AD5760D-67B4-4F3E-8580-4F0762A80FD4}" destId="{EFB6DC46-9BAA-41D9-A018-72AA8D4FDB17}" srcOrd="5" destOrd="0" presId="urn:microsoft.com/office/officeart/2016/7/layout/LinearBlockProcessNumbered"/>
    <dgm:cxn modelId="{889A08DB-8E00-477C-B0D8-B43908C4AE5D}" type="presParOf" srcId="{8AD5760D-67B4-4F3E-8580-4F0762A80FD4}" destId="{E2CC6923-11B1-407F-A919-A9F68505BC3C}" srcOrd="6" destOrd="0" presId="urn:microsoft.com/office/officeart/2016/7/layout/LinearBlockProcessNumbered"/>
    <dgm:cxn modelId="{522A61F7-4FFF-4757-94F5-53959D450D2A}" type="presParOf" srcId="{E2CC6923-11B1-407F-A919-A9F68505BC3C}" destId="{EF70C5C0-D8FA-47C8-98E5-2F3DBB53EF79}" srcOrd="0" destOrd="0" presId="urn:microsoft.com/office/officeart/2016/7/layout/LinearBlockProcessNumbered"/>
    <dgm:cxn modelId="{4887C2BC-D683-4BEA-8A6C-E63FDA92490A}" type="presParOf" srcId="{E2CC6923-11B1-407F-A919-A9F68505BC3C}" destId="{82FD0AE7-7069-47FB-A624-C0E06479432D}" srcOrd="1" destOrd="0" presId="urn:microsoft.com/office/officeart/2016/7/layout/LinearBlockProcessNumbered"/>
    <dgm:cxn modelId="{F24812BE-8DAC-4E7A-8628-E91712D9B0DA}" type="presParOf" srcId="{E2CC6923-11B1-407F-A919-A9F68505BC3C}" destId="{FF0B5131-8D6E-45B8-AEC0-8AA080340CD0}"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0C652E-5B92-4004-8320-2EA41196B103}" type="doc">
      <dgm:prSet loTypeId="urn:microsoft.com/office/officeart/2005/8/layout/hProcess9" loCatId="process" qsTypeId="urn:microsoft.com/office/officeart/2005/8/quickstyle/simple1" qsCatId="simple" csTypeId="urn:microsoft.com/office/officeart/2005/8/colors/colorful2" csCatId="colorful" phldr="1"/>
      <dgm:spPr/>
    </dgm:pt>
    <dgm:pt modelId="{2A82169A-EEC6-4473-B099-D50CCB3AFE9B}">
      <dgm:prSet phldrT="[Text]"/>
      <dgm:spPr/>
      <dgm:t>
        <a:bodyPr/>
        <a:lstStyle/>
        <a:p>
          <a:r>
            <a:rPr lang="en-US" dirty="0"/>
            <a:t>Model, hypothesis,  </a:t>
          </a:r>
        </a:p>
        <a:p>
          <a:r>
            <a:rPr lang="en-US" dirty="0"/>
            <a:t>or a prejudice</a:t>
          </a:r>
        </a:p>
      </dgm:t>
    </dgm:pt>
    <dgm:pt modelId="{DD9052C7-CEC9-484F-B570-AE6BD702D679}" type="parTrans" cxnId="{18F5F325-8234-4CFD-9167-7A6BC6C0DDDF}">
      <dgm:prSet/>
      <dgm:spPr/>
      <dgm:t>
        <a:bodyPr/>
        <a:lstStyle/>
        <a:p>
          <a:endParaRPr lang="en-US"/>
        </a:p>
      </dgm:t>
    </dgm:pt>
    <dgm:pt modelId="{1317B411-77E7-42F0-A03E-CA06CF1A0472}" type="sibTrans" cxnId="{18F5F325-8234-4CFD-9167-7A6BC6C0DDDF}">
      <dgm:prSet/>
      <dgm:spPr/>
      <dgm:t>
        <a:bodyPr/>
        <a:lstStyle/>
        <a:p>
          <a:endParaRPr lang="en-US"/>
        </a:p>
      </dgm:t>
    </dgm:pt>
    <dgm:pt modelId="{2D2A3567-9C28-4B06-BED9-D6D8115BEC8E}">
      <dgm:prSet phldrT="[Text]"/>
      <dgm:spPr/>
      <dgm:t>
        <a:bodyPr/>
        <a:lstStyle/>
        <a:p>
          <a:r>
            <a:rPr lang="en-US" dirty="0"/>
            <a:t>Selected data supporting the prejudice </a:t>
          </a:r>
        </a:p>
      </dgm:t>
    </dgm:pt>
    <dgm:pt modelId="{C028BBC6-DDDA-4368-A5F0-70C6CBB9A1E0}" type="parTrans" cxnId="{179C23E9-1087-41EC-A773-FEFEF2C03B1F}">
      <dgm:prSet/>
      <dgm:spPr/>
      <dgm:t>
        <a:bodyPr/>
        <a:lstStyle/>
        <a:p>
          <a:endParaRPr lang="en-US"/>
        </a:p>
      </dgm:t>
    </dgm:pt>
    <dgm:pt modelId="{6048CF8B-EC59-477D-B5D1-63078E6D185A}" type="sibTrans" cxnId="{179C23E9-1087-41EC-A773-FEFEF2C03B1F}">
      <dgm:prSet/>
      <dgm:spPr/>
      <dgm:t>
        <a:bodyPr/>
        <a:lstStyle/>
        <a:p>
          <a:endParaRPr lang="en-US"/>
        </a:p>
      </dgm:t>
    </dgm:pt>
    <dgm:pt modelId="{79D01798-80C8-4CDE-8220-C3951394FA5A}" type="pres">
      <dgm:prSet presAssocID="{660C652E-5B92-4004-8320-2EA41196B103}" presName="CompostProcess" presStyleCnt="0">
        <dgm:presLayoutVars>
          <dgm:dir/>
          <dgm:resizeHandles val="exact"/>
        </dgm:presLayoutVars>
      </dgm:prSet>
      <dgm:spPr/>
    </dgm:pt>
    <dgm:pt modelId="{A9A8DD90-3FD7-49DF-B259-7C20E718F782}" type="pres">
      <dgm:prSet presAssocID="{660C652E-5B92-4004-8320-2EA41196B103}" presName="arrow" presStyleLbl="bgShp" presStyleIdx="0" presStyleCnt="1" custScaleX="117647" custLinFactNeighborX="8824" custLinFactNeighborY="0"/>
      <dgm:spPr/>
    </dgm:pt>
    <dgm:pt modelId="{60F771D3-54C7-4CDE-98A5-F5FBD0CADD6C}" type="pres">
      <dgm:prSet presAssocID="{660C652E-5B92-4004-8320-2EA41196B103}" presName="linearProcess" presStyleCnt="0"/>
      <dgm:spPr/>
    </dgm:pt>
    <dgm:pt modelId="{B56C3ECA-CF51-4EE0-B7E6-0F118F2B1CA7}" type="pres">
      <dgm:prSet presAssocID="{2A82169A-EEC6-4473-B099-D50CCB3AFE9B}" presName="textNode" presStyleLbl="node1" presStyleIdx="0" presStyleCnt="2">
        <dgm:presLayoutVars>
          <dgm:bulletEnabled val="1"/>
        </dgm:presLayoutVars>
      </dgm:prSet>
      <dgm:spPr/>
    </dgm:pt>
    <dgm:pt modelId="{3FF8835D-2795-4F85-B842-1027B9C897EA}" type="pres">
      <dgm:prSet presAssocID="{1317B411-77E7-42F0-A03E-CA06CF1A0472}" presName="sibTrans" presStyleCnt="0"/>
      <dgm:spPr/>
    </dgm:pt>
    <dgm:pt modelId="{040F6BE8-2949-45AF-847E-09B6D36370C8}" type="pres">
      <dgm:prSet presAssocID="{2D2A3567-9C28-4B06-BED9-D6D8115BEC8E}" presName="textNode" presStyleLbl="node1" presStyleIdx="1" presStyleCnt="2" custLinFactNeighborX="16103" custLinFactNeighborY="-144">
        <dgm:presLayoutVars>
          <dgm:bulletEnabled val="1"/>
        </dgm:presLayoutVars>
      </dgm:prSet>
      <dgm:spPr/>
    </dgm:pt>
  </dgm:ptLst>
  <dgm:cxnLst>
    <dgm:cxn modelId="{18F5F325-8234-4CFD-9167-7A6BC6C0DDDF}" srcId="{660C652E-5B92-4004-8320-2EA41196B103}" destId="{2A82169A-EEC6-4473-B099-D50CCB3AFE9B}" srcOrd="0" destOrd="0" parTransId="{DD9052C7-CEC9-484F-B570-AE6BD702D679}" sibTransId="{1317B411-77E7-42F0-A03E-CA06CF1A0472}"/>
    <dgm:cxn modelId="{12A26645-C015-411B-B016-BCBBEBCCE7BE}" type="presOf" srcId="{2D2A3567-9C28-4B06-BED9-D6D8115BEC8E}" destId="{040F6BE8-2949-45AF-847E-09B6D36370C8}" srcOrd="0" destOrd="0" presId="urn:microsoft.com/office/officeart/2005/8/layout/hProcess9"/>
    <dgm:cxn modelId="{5D5C8CB1-10CD-4EFE-86B7-02A55A96B187}" type="presOf" srcId="{660C652E-5B92-4004-8320-2EA41196B103}" destId="{79D01798-80C8-4CDE-8220-C3951394FA5A}" srcOrd="0" destOrd="0" presId="urn:microsoft.com/office/officeart/2005/8/layout/hProcess9"/>
    <dgm:cxn modelId="{179C23E9-1087-41EC-A773-FEFEF2C03B1F}" srcId="{660C652E-5B92-4004-8320-2EA41196B103}" destId="{2D2A3567-9C28-4B06-BED9-D6D8115BEC8E}" srcOrd="1" destOrd="0" parTransId="{C028BBC6-DDDA-4368-A5F0-70C6CBB9A1E0}" sibTransId="{6048CF8B-EC59-477D-B5D1-63078E6D185A}"/>
    <dgm:cxn modelId="{5F6D87F2-0011-4DF5-9460-8E760541C412}" type="presOf" srcId="{2A82169A-EEC6-4473-B099-D50CCB3AFE9B}" destId="{B56C3ECA-CF51-4EE0-B7E6-0F118F2B1CA7}" srcOrd="0" destOrd="0" presId="urn:microsoft.com/office/officeart/2005/8/layout/hProcess9"/>
    <dgm:cxn modelId="{92AA161F-9217-4F65-9C60-E53C5A85F189}" type="presParOf" srcId="{79D01798-80C8-4CDE-8220-C3951394FA5A}" destId="{A9A8DD90-3FD7-49DF-B259-7C20E718F782}" srcOrd="0" destOrd="0" presId="urn:microsoft.com/office/officeart/2005/8/layout/hProcess9"/>
    <dgm:cxn modelId="{8AF26E37-4904-424D-A321-22EF27EE439F}" type="presParOf" srcId="{79D01798-80C8-4CDE-8220-C3951394FA5A}" destId="{60F771D3-54C7-4CDE-98A5-F5FBD0CADD6C}" srcOrd="1" destOrd="0" presId="urn:microsoft.com/office/officeart/2005/8/layout/hProcess9"/>
    <dgm:cxn modelId="{EB0D6290-CA14-4EE4-9F1B-B29A85669727}" type="presParOf" srcId="{60F771D3-54C7-4CDE-98A5-F5FBD0CADD6C}" destId="{B56C3ECA-CF51-4EE0-B7E6-0F118F2B1CA7}" srcOrd="0" destOrd="0" presId="urn:microsoft.com/office/officeart/2005/8/layout/hProcess9"/>
    <dgm:cxn modelId="{FBDFDF5A-445B-4486-8907-05C232441A75}" type="presParOf" srcId="{60F771D3-54C7-4CDE-98A5-F5FBD0CADD6C}" destId="{3FF8835D-2795-4F85-B842-1027B9C897EA}" srcOrd="1" destOrd="0" presId="urn:microsoft.com/office/officeart/2005/8/layout/hProcess9"/>
    <dgm:cxn modelId="{69051E84-8980-4817-9A50-BCF8294DB6F0}" type="presParOf" srcId="{60F771D3-54C7-4CDE-98A5-F5FBD0CADD6C}" destId="{040F6BE8-2949-45AF-847E-09B6D36370C8}" srcOrd="2"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862AF5-BDE8-45B6-A06C-43EA1D82F971}" type="doc">
      <dgm:prSet loTypeId="urn:microsoft.com/office/officeart/2005/8/layout/hProcess9" loCatId="process" qsTypeId="urn:microsoft.com/office/officeart/2005/8/quickstyle/simple3" qsCatId="simple" csTypeId="urn:microsoft.com/office/officeart/2005/8/colors/accent1_2" csCatId="accent1" phldr="1"/>
      <dgm:spPr/>
    </dgm:pt>
    <dgm:pt modelId="{547C94C9-8D38-47A4-9D8F-6BD6C4D33505}">
      <dgm:prSet phldrT="[Text]"/>
      <dgm:spPr/>
      <dgm:t>
        <a:bodyPr/>
        <a:lstStyle/>
        <a:p>
          <a:r>
            <a:rPr lang="en-US" dirty="0"/>
            <a:t>Data 1</a:t>
          </a:r>
        </a:p>
      </dgm:t>
    </dgm:pt>
    <dgm:pt modelId="{3AAB458C-84EA-4868-9F18-DCD626E537B1}" type="parTrans" cxnId="{93802262-9A3A-4144-A3F8-674CD69F2411}">
      <dgm:prSet/>
      <dgm:spPr/>
      <dgm:t>
        <a:bodyPr/>
        <a:lstStyle/>
        <a:p>
          <a:endParaRPr lang="en-US"/>
        </a:p>
      </dgm:t>
    </dgm:pt>
    <dgm:pt modelId="{FD464E65-1842-44BD-94A9-AB998DFD6011}" type="sibTrans" cxnId="{93802262-9A3A-4144-A3F8-674CD69F2411}">
      <dgm:prSet/>
      <dgm:spPr/>
      <dgm:t>
        <a:bodyPr/>
        <a:lstStyle/>
        <a:p>
          <a:endParaRPr lang="en-US"/>
        </a:p>
      </dgm:t>
    </dgm:pt>
    <dgm:pt modelId="{D5489634-38ED-4BAA-B749-6C60F083C573}">
      <dgm:prSet phldrT="[Text]"/>
      <dgm:spPr/>
      <dgm:t>
        <a:bodyPr/>
        <a:lstStyle/>
        <a:p>
          <a:r>
            <a:rPr lang="en-US" dirty="0"/>
            <a:t>Data2</a:t>
          </a:r>
        </a:p>
      </dgm:t>
    </dgm:pt>
    <dgm:pt modelId="{B641D825-F22E-49AE-BF21-20B437D1D1F9}" type="parTrans" cxnId="{190F8343-126F-4647-8D64-36ED6491C8B5}">
      <dgm:prSet/>
      <dgm:spPr/>
      <dgm:t>
        <a:bodyPr/>
        <a:lstStyle/>
        <a:p>
          <a:endParaRPr lang="en-US"/>
        </a:p>
      </dgm:t>
    </dgm:pt>
    <dgm:pt modelId="{9B9A1F99-F552-4424-A140-49DFD3390252}" type="sibTrans" cxnId="{190F8343-126F-4647-8D64-36ED6491C8B5}">
      <dgm:prSet/>
      <dgm:spPr/>
      <dgm:t>
        <a:bodyPr/>
        <a:lstStyle/>
        <a:p>
          <a:endParaRPr lang="en-US"/>
        </a:p>
      </dgm:t>
    </dgm:pt>
    <dgm:pt modelId="{752181C0-3A51-435D-8C10-1D8503FE9066}">
      <dgm:prSet/>
      <dgm:spPr/>
      <dgm:t>
        <a:bodyPr/>
        <a:lstStyle/>
        <a:p>
          <a:r>
            <a:rPr lang="en-US" dirty="0"/>
            <a:t>Data 3</a:t>
          </a:r>
        </a:p>
      </dgm:t>
    </dgm:pt>
    <dgm:pt modelId="{B385D1F5-9158-4CD2-A0A4-3B75B28D5268}" type="parTrans" cxnId="{A3776F3F-83E4-49F7-8FDF-09888A2743EA}">
      <dgm:prSet/>
      <dgm:spPr/>
      <dgm:t>
        <a:bodyPr/>
        <a:lstStyle/>
        <a:p>
          <a:endParaRPr lang="en-US"/>
        </a:p>
      </dgm:t>
    </dgm:pt>
    <dgm:pt modelId="{8B1C90BA-5B43-4CF9-B717-32609800861C}" type="sibTrans" cxnId="{A3776F3F-83E4-49F7-8FDF-09888A2743EA}">
      <dgm:prSet/>
      <dgm:spPr/>
      <dgm:t>
        <a:bodyPr/>
        <a:lstStyle/>
        <a:p>
          <a:endParaRPr lang="en-US"/>
        </a:p>
      </dgm:t>
    </dgm:pt>
    <dgm:pt modelId="{02865904-5500-4F4B-9BD8-A708EBDA8792}" type="pres">
      <dgm:prSet presAssocID="{C6862AF5-BDE8-45B6-A06C-43EA1D82F971}" presName="CompostProcess" presStyleCnt="0">
        <dgm:presLayoutVars>
          <dgm:dir/>
          <dgm:resizeHandles val="exact"/>
        </dgm:presLayoutVars>
      </dgm:prSet>
      <dgm:spPr/>
    </dgm:pt>
    <dgm:pt modelId="{03558415-4396-43E9-B6EB-5DDB21D061F8}" type="pres">
      <dgm:prSet presAssocID="{C6862AF5-BDE8-45B6-A06C-43EA1D82F971}" presName="arrow" presStyleLbl="bgShp" presStyleIdx="0" presStyleCnt="1" custScaleX="117647" custLinFactNeighborX="-8570"/>
      <dgm:spPr/>
    </dgm:pt>
    <dgm:pt modelId="{F0CDCFFF-0BF9-4B29-9605-D9FAD7C77A88}" type="pres">
      <dgm:prSet presAssocID="{C6862AF5-BDE8-45B6-A06C-43EA1D82F971}" presName="linearProcess" presStyleCnt="0"/>
      <dgm:spPr/>
    </dgm:pt>
    <dgm:pt modelId="{973BCCD5-329D-42C2-92A8-6355CC29D7F5}" type="pres">
      <dgm:prSet presAssocID="{547C94C9-8D38-47A4-9D8F-6BD6C4D33505}" presName="textNode" presStyleLbl="node1" presStyleIdx="0" presStyleCnt="3">
        <dgm:presLayoutVars>
          <dgm:bulletEnabled val="1"/>
        </dgm:presLayoutVars>
      </dgm:prSet>
      <dgm:spPr/>
    </dgm:pt>
    <dgm:pt modelId="{1505ED31-A852-49AD-9E68-D01C61F8E017}" type="pres">
      <dgm:prSet presAssocID="{FD464E65-1842-44BD-94A9-AB998DFD6011}" presName="sibTrans" presStyleCnt="0"/>
      <dgm:spPr/>
    </dgm:pt>
    <dgm:pt modelId="{569C460F-5B42-4BF0-AD89-DB9C756D5CDD}" type="pres">
      <dgm:prSet presAssocID="{D5489634-38ED-4BAA-B749-6C60F083C573}" presName="textNode" presStyleLbl="node1" presStyleIdx="1" presStyleCnt="3">
        <dgm:presLayoutVars>
          <dgm:bulletEnabled val="1"/>
        </dgm:presLayoutVars>
      </dgm:prSet>
      <dgm:spPr/>
    </dgm:pt>
    <dgm:pt modelId="{48F2B72C-11CA-4CC8-971F-FA5691FF62EC}" type="pres">
      <dgm:prSet presAssocID="{9B9A1F99-F552-4424-A140-49DFD3390252}" presName="sibTrans" presStyleCnt="0"/>
      <dgm:spPr/>
    </dgm:pt>
    <dgm:pt modelId="{C82FB9A3-4196-462C-8DC4-F65A46C087C2}" type="pres">
      <dgm:prSet presAssocID="{752181C0-3A51-435D-8C10-1D8503FE9066}" presName="textNode" presStyleLbl="node1" presStyleIdx="2" presStyleCnt="3">
        <dgm:presLayoutVars>
          <dgm:bulletEnabled val="1"/>
        </dgm:presLayoutVars>
      </dgm:prSet>
      <dgm:spPr/>
    </dgm:pt>
  </dgm:ptLst>
  <dgm:cxnLst>
    <dgm:cxn modelId="{34B0CC25-A6DB-40CB-86E2-DFE3627E5B9A}" type="presOf" srcId="{C6862AF5-BDE8-45B6-A06C-43EA1D82F971}" destId="{02865904-5500-4F4B-9BD8-A708EBDA8792}" srcOrd="0" destOrd="0" presId="urn:microsoft.com/office/officeart/2005/8/layout/hProcess9"/>
    <dgm:cxn modelId="{323A2E33-769E-489F-A5CE-011093FD4F56}" type="presOf" srcId="{752181C0-3A51-435D-8C10-1D8503FE9066}" destId="{C82FB9A3-4196-462C-8DC4-F65A46C087C2}" srcOrd="0" destOrd="0" presId="urn:microsoft.com/office/officeart/2005/8/layout/hProcess9"/>
    <dgm:cxn modelId="{A3776F3F-83E4-49F7-8FDF-09888A2743EA}" srcId="{C6862AF5-BDE8-45B6-A06C-43EA1D82F971}" destId="{752181C0-3A51-435D-8C10-1D8503FE9066}" srcOrd="2" destOrd="0" parTransId="{B385D1F5-9158-4CD2-A0A4-3B75B28D5268}" sibTransId="{8B1C90BA-5B43-4CF9-B717-32609800861C}"/>
    <dgm:cxn modelId="{93802262-9A3A-4144-A3F8-674CD69F2411}" srcId="{C6862AF5-BDE8-45B6-A06C-43EA1D82F971}" destId="{547C94C9-8D38-47A4-9D8F-6BD6C4D33505}" srcOrd="0" destOrd="0" parTransId="{3AAB458C-84EA-4868-9F18-DCD626E537B1}" sibTransId="{FD464E65-1842-44BD-94A9-AB998DFD6011}"/>
    <dgm:cxn modelId="{190F8343-126F-4647-8D64-36ED6491C8B5}" srcId="{C6862AF5-BDE8-45B6-A06C-43EA1D82F971}" destId="{D5489634-38ED-4BAA-B749-6C60F083C573}" srcOrd="1" destOrd="0" parTransId="{B641D825-F22E-49AE-BF21-20B437D1D1F9}" sibTransId="{9B9A1F99-F552-4424-A140-49DFD3390252}"/>
    <dgm:cxn modelId="{0552766E-EE36-449B-BBCB-35AB34A03ED1}" type="presOf" srcId="{D5489634-38ED-4BAA-B749-6C60F083C573}" destId="{569C460F-5B42-4BF0-AD89-DB9C756D5CDD}" srcOrd="0" destOrd="0" presId="urn:microsoft.com/office/officeart/2005/8/layout/hProcess9"/>
    <dgm:cxn modelId="{8833FDA9-BB39-4D10-8F02-6D7D3AD93FA9}" type="presOf" srcId="{547C94C9-8D38-47A4-9D8F-6BD6C4D33505}" destId="{973BCCD5-329D-42C2-92A8-6355CC29D7F5}" srcOrd="0" destOrd="0" presId="urn:microsoft.com/office/officeart/2005/8/layout/hProcess9"/>
    <dgm:cxn modelId="{DD52937A-AA0E-4AC0-93FD-9229623292F4}" type="presParOf" srcId="{02865904-5500-4F4B-9BD8-A708EBDA8792}" destId="{03558415-4396-43E9-B6EB-5DDB21D061F8}" srcOrd="0" destOrd="0" presId="urn:microsoft.com/office/officeart/2005/8/layout/hProcess9"/>
    <dgm:cxn modelId="{697FB136-5CEE-4A28-8325-755A6C9E1919}" type="presParOf" srcId="{02865904-5500-4F4B-9BD8-A708EBDA8792}" destId="{F0CDCFFF-0BF9-4B29-9605-D9FAD7C77A88}" srcOrd="1" destOrd="0" presId="urn:microsoft.com/office/officeart/2005/8/layout/hProcess9"/>
    <dgm:cxn modelId="{36533510-1B9C-4AC3-B5EA-D373BED18D89}" type="presParOf" srcId="{F0CDCFFF-0BF9-4B29-9605-D9FAD7C77A88}" destId="{973BCCD5-329D-42C2-92A8-6355CC29D7F5}" srcOrd="0" destOrd="0" presId="urn:microsoft.com/office/officeart/2005/8/layout/hProcess9"/>
    <dgm:cxn modelId="{FC64BE85-2B6A-4D31-AB65-4CAA0594036D}" type="presParOf" srcId="{F0CDCFFF-0BF9-4B29-9605-D9FAD7C77A88}" destId="{1505ED31-A852-49AD-9E68-D01C61F8E017}" srcOrd="1" destOrd="0" presId="urn:microsoft.com/office/officeart/2005/8/layout/hProcess9"/>
    <dgm:cxn modelId="{59E60629-A282-4077-9616-F276528A7A69}" type="presParOf" srcId="{F0CDCFFF-0BF9-4B29-9605-D9FAD7C77A88}" destId="{569C460F-5B42-4BF0-AD89-DB9C756D5CDD}" srcOrd="2" destOrd="0" presId="urn:microsoft.com/office/officeart/2005/8/layout/hProcess9"/>
    <dgm:cxn modelId="{EC8C86D7-7E50-42D8-AACC-B0E791AF5AC3}" type="presParOf" srcId="{F0CDCFFF-0BF9-4B29-9605-D9FAD7C77A88}" destId="{48F2B72C-11CA-4CC8-971F-FA5691FF62EC}" srcOrd="3" destOrd="0" presId="urn:microsoft.com/office/officeart/2005/8/layout/hProcess9"/>
    <dgm:cxn modelId="{BAC9761C-6368-48E4-9410-23888BE9E9DE}" type="presParOf" srcId="{F0CDCFFF-0BF9-4B29-9605-D9FAD7C77A88}" destId="{C82FB9A3-4196-462C-8DC4-F65A46C087C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0C652E-5B92-4004-8320-2EA41196B103}" type="doc">
      <dgm:prSet loTypeId="urn:microsoft.com/office/officeart/2005/8/layout/hProcess9" loCatId="process" qsTypeId="urn:microsoft.com/office/officeart/2005/8/quickstyle/simple1" qsCatId="simple" csTypeId="urn:microsoft.com/office/officeart/2005/8/colors/colorful2" csCatId="colorful" phldr="1"/>
      <dgm:spPr/>
    </dgm:pt>
    <dgm:pt modelId="{2A82169A-EEC6-4473-B099-D50CCB3AFE9B}">
      <dgm:prSet phldrT="[Text]"/>
      <dgm:spPr/>
      <dgm:t>
        <a:bodyPr/>
        <a:lstStyle/>
        <a:p>
          <a:r>
            <a:rPr lang="en-US" dirty="0"/>
            <a:t>Model, hypothesis,  </a:t>
          </a:r>
        </a:p>
        <a:p>
          <a:r>
            <a:rPr lang="en-US" dirty="0"/>
            <a:t>or a prejudice</a:t>
          </a:r>
        </a:p>
      </dgm:t>
    </dgm:pt>
    <dgm:pt modelId="{DD9052C7-CEC9-484F-B570-AE6BD702D679}" type="parTrans" cxnId="{18F5F325-8234-4CFD-9167-7A6BC6C0DDDF}">
      <dgm:prSet/>
      <dgm:spPr/>
      <dgm:t>
        <a:bodyPr/>
        <a:lstStyle/>
        <a:p>
          <a:endParaRPr lang="en-US"/>
        </a:p>
      </dgm:t>
    </dgm:pt>
    <dgm:pt modelId="{1317B411-77E7-42F0-A03E-CA06CF1A0472}" type="sibTrans" cxnId="{18F5F325-8234-4CFD-9167-7A6BC6C0DDDF}">
      <dgm:prSet/>
      <dgm:spPr/>
      <dgm:t>
        <a:bodyPr/>
        <a:lstStyle/>
        <a:p>
          <a:endParaRPr lang="en-US"/>
        </a:p>
      </dgm:t>
    </dgm:pt>
    <dgm:pt modelId="{2D2A3567-9C28-4B06-BED9-D6D8115BEC8E}">
      <dgm:prSet phldrT="[Text]"/>
      <dgm:spPr/>
      <dgm:t>
        <a:bodyPr/>
        <a:lstStyle/>
        <a:p>
          <a:r>
            <a:rPr lang="en-US" dirty="0"/>
            <a:t>Selected data supporting the prejudice </a:t>
          </a:r>
        </a:p>
      </dgm:t>
    </dgm:pt>
    <dgm:pt modelId="{C028BBC6-DDDA-4368-A5F0-70C6CBB9A1E0}" type="parTrans" cxnId="{179C23E9-1087-41EC-A773-FEFEF2C03B1F}">
      <dgm:prSet/>
      <dgm:spPr/>
      <dgm:t>
        <a:bodyPr/>
        <a:lstStyle/>
        <a:p>
          <a:endParaRPr lang="en-US"/>
        </a:p>
      </dgm:t>
    </dgm:pt>
    <dgm:pt modelId="{6048CF8B-EC59-477D-B5D1-63078E6D185A}" type="sibTrans" cxnId="{179C23E9-1087-41EC-A773-FEFEF2C03B1F}">
      <dgm:prSet/>
      <dgm:spPr/>
      <dgm:t>
        <a:bodyPr/>
        <a:lstStyle/>
        <a:p>
          <a:endParaRPr lang="en-US"/>
        </a:p>
      </dgm:t>
    </dgm:pt>
    <dgm:pt modelId="{79D01798-80C8-4CDE-8220-C3951394FA5A}" type="pres">
      <dgm:prSet presAssocID="{660C652E-5B92-4004-8320-2EA41196B103}" presName="CompostProcess" presStyleCnt="0">
        <dgm:presLayoutVars>
          <dgm:dir/>
          <dgm:resizeHandles val="exact"/>
        </dgm:presLayoutVars>
      </dgm:prSet>
      <dgm:spPr/>
    </dgm:pt>
    <dgm:pt modelId="{A9A8DD90-3FD7-49DF-B259-7C20E718F782}" type="pres">
      <dgm:prSet presAssocID="{660C652E-5B92-4004-8320-2EA41196B103}" presName="arrow" presStyleLbl="bgShp" presStyleIdx="0" presStyleCnt="1" custScaleX="117647" custLinFactNeighborX="8824" custLinFactNeighborY="0"/>
      <dgm:spPr/>
    </dgm:pt>
    <dgm:pt modelId="{60F771D3-54C7-4CDE-98A5-F5FBD0CADD6C}" type="pres">
      <dgm:prSet presAssocID="{660C652E-5B92-4004-8320-2EA41196B103}" presName="linearProcess" presStyleCnt="0"/>
      <dgm:spPr/>
    </dgm:pt>
    <dgm:pt modelId="{B56C3ECA-CF51-4EE0-B7E6-0F118F2B1CA7}" type="pres">
      <dgm:prSet presAssocID="{2A82169A-EEC6-4473-B099-D50CCB3AFE9B}" presName="textNode" presStyleLbl="node1" presStyleIdx="0" presStyleCnt="2">
        <dgm:presLayoutVars>
          <dgm:bulletEnabled val="1"/>
        </dgm:presLayoutVars>
      </dgm:prSet>
      <dgm:spPr/>
    </dgm:pt>
    <dgm:pt modelId="{3FF8835D-2795-4F85-B842-1027B9C897EA}" type="pres">
      <dgm:prSet presAssocID="{1317B411-77E7-42F0-A03E-CA06CF1A0472}" presName="sibTrans" presStyleCnt="0"/>
      <dgm:spPr/>
    </dgm:pt>
    <dgm:pt modelId="{040F6BE8-2949-45AF-847E-09B6D36370C8}" type="pres">
      <dgm:prSet presAssocID="{2D2A3567-9C28-4B06-BED9-D6D8115BEC8E}" presName="textNode" presStyleLbl="node1" presStyleIdx="1" presStyleCnt="2" custLinFactNeighborX="16103" custLinFactNeighborY="-144">
        <dgm:presLayoutVars>
          <dgm:bulletEnabled val="1"/>
        </dgm:presLayoutVars>
      </dgm:prSet>
      <dgm:spPr/>
    </dgm:pt>
  </dgm:ptLst>
  <dgm:cxnLst>
    <dgm:cxn modelId="{18F5F325-8234-4CFD-9167-7A6BC6C0DDDF}" srcId="{660C652E-5B92-4004-8320-2EA41196B103}" destId="{2A82169A-EEC6-4473-B099-D50CCB3AFE9B}" srcOrd="0" destOrd="0" parTransId="{DD9052C7-CEC9-484F-B570-AE6BD702D679}" sibTransId="{1317B411-77E7-42F0-A03E-CA06CF1A0472}"/>
    <dgm:cxn modelId="{12A26645-C015-411B-B016-BCBBEBCCE7BE}" type="presOf" srcId="{2D2A3567-9C28-4B06-BED9-D6D8115BEC8E}" destId="{040F6BE8-2949-45AF-847E-09B6D36370C8}" srcOrd="0" destOrd="0" presId="urn:microsoft.com/office/officeart/2005/8/layout/hProcess9"/>
    <dgm:cxn modelId="{5D5C8CB1-10CD-4EFE-86B7-02A55A96B187}" type="presOf" srcId="{660C652E-5B92-4004-8320-2EA41196B103}" destId="{79D01798-80C8-4CDE-8220-C3951394FA5A}" srcOrd="0" destOrd="0" presId="urn:microsoft.com/office/officeart/2005/8/layout/hProcess9"/>
    <dgm:cxn modelId="{179C23E9-1087-41EC-A773-FEFEF2C03B1F}" srcId="{660C652E-5B92-4004-8320-2EA41196B103}" destId="{2D2A3567-9C28-4B06-BED9-D6D8115BEC8E}" srcOrd="1" destOrd="0" parTransId="{C028BBC6-DDDA-4368-A5F0-70C6CBB9A1E0}" sibTransId="{6048CF8B-EC59-477D-B5D1-63078E6D185A}"/>
    <dgm:cxn modelId="{5F6D87F2-0011-4DF5-9460-8E760541C412}" type="presOf" srcId="{2A82169A-EEC6-4473-B099-D50CCB3AFE9B}" destId="{B56C3ECA-CF51-4EE0-B7E6-0F118F2B1CA7}" srcOrd="0" destOrd="0" presId="urn:microsoft.com/office/officeart/2005/8/layout/hProcess9"/>
    <dgm:cxn modelId="{92AA161F-9217-4F65-9C60-E53C5A85F189}" type="presParOf" srcId="{79D01798-80C8-4CDE-8220-C3951394FA5A}" destId="{A9A8DD90-3FD7-49DF-B259-7C20E718F782}" srcOrd="0" destOrd="0" presId="urn:microsoft.com/office/officeart/2005/8/layout/hProcess9"/>
    <dgm:cxn modelId="{8AF26E37-4904-424D-A321-22EF27EE439F}" type="presParOf" srcId="{79D01798-80C8-4CDE-8220-C3951394FA5A}" destId="{60F771D3-54C7-4CDE-98A5-F5FBD0CADD6C}" srcOrd="1" destOrd="0" presId="urn:microsoft.com/office/officeart/2005/8/layout/hProcess9"/>
    <dgm:cxn modelId="{EB0D6290-CA14-4EE4-9F1B-B29A85669727}" type="presParOf" srcId="{60F771D3-54C7-4CDE-98A5-F5FBD0CADD6C}" destId="{B56C3ECA-CF51-4EE0-B7E6-0F118F2B1CA7}" srcOrd="0" destOrd="0" presId="urn:microsoft.com/office/officeart/2005/8/layout/hProcess9"/>
    <dgm:cxn modelId="{FBDFDF5A-445B-4486-8907-05C232441A75}" type="presParOf" srcId="{60F771D3-54C7-4CDE-98A5-F5FBD0CADD6C}" destId="{3FF8835D-2795-4F85-B842-1027B9C897EA}" srcOrd="1" destOrd="0" presId="urn:microsoft.com/office/officeart/2005/8/layout/hProcess9"/>
    <dgm:cxn modelId="{69051E84-8980-4817-9A50-BCF8294DB6F0}" type="presParOf" srcId="{60F771D3-54C7-4CDE-98A5-F5FBD0CADD6C}" destId="{040F6BE8-2949-45AF-847E-09B6D36370C8}" srcOrd="2"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4166D2C-3F29-49A0-BA17-689C1FC2559D}"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B0946DE6-F894-423F-8AC7-5B0585BEB6CB}">
      <dgm:prSet custT="1"/>
      <dgm:spPr/>
      <dgm:t>
        <a:bodyPr/>
        <a:lstStyle/>
        <a:p>
          <a:r>
            <a:rPr lang="en-US" sz="1600" dirty="0"/>
            <a:t>Students will be able </a:t>
          </a:r>
          <a:r>
            <a:rPr lang="en-US" sz="1600" b="1" i="1" dirty="0">
              <a:effectLst>
                <a:outerShdw blurRad="38100" dist="38100" dir="2700000" algn="tl">
                  <a:srgbClr val="000000">
                    <a:alpha val="43137"/>
                  </a:srgbClr>
                </a:outerShdw>
              </a:effectLst>
            </a:rPr>
            <a:t>to discern between the true and fake data services </a:t>
          </a:r>
          <a:r>
            <a:rPr lang="en-US" sz="1600" dirty="0"/>
            <a:t>that often amass a great online reputation virtually for nothing in today's digital world. </a:t>
          </a:r>
        </a:p>
      </dgm:t>
    </dgm:pt>
    <dgm:pt modelId="{0FDD4034-0E6C-42FE-BACE-B2674498D318}" type="parTrans" cxnId="{0DC4434F-21A3-4913-BA09-C87BC84FEBC7}">
      <dgm:prSet/>
      <dgm:spPr/>
      <dgm:t>
        <a:bodyPr/>
        <a:lstStyle/>
        <a:p>
          <a:endParaRPr lang="en-US" sz="2000"/>
        </a:p>
      </dgm:t>
    </dgm:pt>
    <dgm:pt modelId="{2038FCFC-236A-4459-B0F6-92005C796661}" type="sibTrans" cxnId="{0DC4434F-21A3-4913-BA09-C87BC84FEBC7}">
      <dgm:prSet phldrT="01" phldr="0" custT="1"/>
      <dgm:spPr/>
      <dgm:t>
        <a:bodyPr/>
        <a:lstStyle/>
        <a:p>
          <a:r>
            <a:rPr lang="en-US" sz="7200"/>
            <a:t>01</a:t>
          </a:r>
        </a:p>
      </dgm:t>
    </dgm:pt>
    <dgm:pt modelId="{2386A30F-9ED2-4935-85DB-6FB238FEE639}">
      <dgm:prSet custT="1"/>
      <dgm:spPr/>
      <dgm:t>
        <a:bodyPr/>
        <a:lstStyle/>
        <a:p>
          <a:r>
            <a:rPr lang="en-US" sz="1800" dirty="0"/>
            <a:t>Students will </a:t>
          </a:r>
          <a:r>
            <a:rPr lang="en-US" sz="1800" b="1" i="1" dirty="0">
              <a:effectLst>
                <a:outerShdw blurRad="38100" dist="38100" dir="2700000" algn="tl">
                  <a:srgbClr val="000000">
                    <a:alpha val="43137"/>
                  </a:srgbClr>
                </a:outerShdw>
              </a:effectLst>
            </a:rPr>
            <a:t>get a work experience </a:t>
          </a:r>
          <a:r>
            <a:rPr lang="en-US" sz="1800" dirty="0"/>
            <a:t>within the symbolic and numeric computing environments, such as </a:t>
          </a:r>
          <a:r>
            <a:rPr lang="en-US" sz="1800" b="1" i="1" dirty="0">
              <a:effectLst>
                <a:outerShdw blurRad="38100" dist="38100" dir="2700000" algn="tl">
                  <a:srgbClr val="000000">
                    <a:alpha val="43137"/>
                  </a:srgbClr>
                </a:outerShdw>
              </a:effectLst>
            </a:rPr>
            <a:t>MATLAB and MAPLE</a:t>
          </a:r>
          <a:r>
            <a:rPr lang="en-US" sz="1800" dirty="0">
              <a:effectLst>
                <a:outerShdw blurRad="38100" dist="38100" dir="2700000" algn="tl">
                  <a:srgbClr val="000000">
                    <a:alpha val="43137"/>
                  </a:srgbClr>
                </a:outerShdw>
              </a:effectLst>
            </a:rPr>
            <a:t>.</a:t>
          </a:r>
          <a:r>
            <a:rPr lang="en-US" sz="1800" dirty="0"/>
            <a:t> </a:t>
          </a:r>
        </a:p>
      </dgm:t>
    </dgm:pt>
    <dgm:pt modelId="{78187DBB-773B-4FA3-A582-0186C140CAE8}" type="parTrans" cxnId="{A054FE2D-1217-40D0-AC88-AED9BAD322EB}">
      <dgm:prSet/>
      <dgm:spPr/>
      <dgm:t>
        <a:bodyPr/>
        <a:lstStyle/>
        <a:p>
          <a:endParaRPr lang="en-US" sz="2000"/>
        </a:p>
      </dgm:t>
    </dgm:pt>
    <dgm:pt modelId="{2DFA5867-D007-4D02-B97C-4C81D647B680}" type="sibTrans" cxnId="{A054FE2D-1217-40D0-AC88-AED9BAD322EB}">
      <dgm:prSet phldrT="02" phldr="0" custT="1"/>
      <dgm:spPr/>
      <dgm:t>
        <a:bodyPr/>
        <a:lstStyle/>
        <a:p>
          <a:r>
            <a:rPr lang="en-US" sz="7200"/>
            <a:t>02</a:t>
          </a:r>
        </a:p>
      </dgm:t>
    </dgm:pt>
    <dgm:pt modelId="{0D9E1C54-C6E8-4984-975C-B44DD4CDFDA3}">
      <dgm:prSet custT="1"/>
      <dgm:spPr/>
      <dgm:t>
        <a:bodyPr/>
        <a:lstStyle/>
        <a:p>
          <a:r>
            <a:rPr lang="en-US" sz="1800" dirty="0"/>
            <a:t>Students will learn about geometric properties of high-dimensional space, best-fit subspaces and Singular Value Decomposition, Graph Theory, Markov Chains, Machine Learning, Clustering Algorithms, etc.</a:t>
          </a:r>
        </a:p>
      </dgm:t>
    </dgm:pt>
    <dgm:pt modelId="{80376643-DBCF-4879-A064-CD95A23FA3A5}" type="parTrans" cxnId="{00592365-B40B-44D7-BE05-FC3420335B9E}">
      <dgm:prSet/>
      <dgm:spPr/>
      <dgm:t>
        <a:bodyPr/>
        <a:lstStyle/>
        <a:p>
          <a:endParaRPr lang="en-US" sz="2000"/>
        </a:p>
      </dgm:t>
    </dgm:pt>
    <dgm:pt modelId="{7659F93D-2F6E-4A0D-BC5B-322C84AA1437}" type="sibTrans" cxnId="{00592365-B40B-44D7-BE05-FC3420335B9E}">
      <dgm:prSet phldrT="03" phldr="0" custT="1"/>
      <dgm:spPr/>
      <dgm:t>
        <a:bodyPr/>
        <a:lstStyle/>
        <a:p>
          <a:r>
            <a:rPr lang="en-US" sz="7200"/>
            <a:t>03</a:t>
          </a:r>
        </a:p>
      </dgm:t>
    </dgm:pt>
    <dgm:pt modelId="{27FF2FB2-8A84-4CC1-A052-D88694E66D12}" type="pres">
      <dgm:prSet presAssocID="{14166D2C-3F29-49A0-BA17-689C1FC2559D}" presName="Name0" presStyleCnt="0">
        <dgm:presLayoutVars>
          <dgm:animLvl val="lvl"/>
          <dgm:resizeHandles val="exact"/>
        </dgm:presLayoutVars>
      </dgm:prSet>
      <dgm:spPr/>
    </dgm:pt>
    <dgm:pt modelId="{E350AC7E-D3F2-4797-B84D-5865BC49865F}" type="pres">
      <dgm:prSet presAssocID="{B0946DE6-F894-423F-8AC7-5B0585BEB6CB}" presName="compositeNode" presStyleCnt="0">
        <dgm:presLayoutVars>
          <dgm:bulletEnabled val="1"/>
        </dgm:presLayoutVars>
      </dgm:prSet>
      <dgm:spPr/>
    </dgm:pt>
    <dgm:pt modelId="{AE0C5D08-3BD2-469A-86D6-69F2B96EB598}" type="pres">
      <dgm:prSet presAssocID="{B0946DE6-F894-423F-8AC7-5B0585BEB6CB}" presName="bgRect" presStyleLbl="alignNode1" presStyleIdx="0" presStyleCnt="3"/>
      <dgm:spPr/>
    </dgm:pt>
    <dgm:pt modelId="{BA321D3F-FB07-4380-8268-6ABD07D0DECB}" type="pres">
      <dgm:prSet presAssocID="{2038FCFC-236A-4459-B0F6-92005C796661}" presName="sibTransNodeRect" presStyleLbl="alignNode1" presStyleIdx="0" presStyleCnt="3">
        <dgm:presLayoutVars>
          <dgm:chMax val="0"/>
          <dgm:bulletEnabled val="1"/>
        </dgm:presLayoutVars>
      </dgm:prSet>
      <dgm:spPr/>
    </dgm:pt>
    <dgm:pt modelId="{C160A276-45F9-4ED5-8E02-979290955B14}" type="pres">
      <dgm:prSet presAssocID="{B0946DE6-F894-423F-8AC7-5B0585BEB6CB}" presName="nodeRect" presStyleLbl="alignNode1" presStyleIdx="0" presStyleCnt="3">
        <dgm:presLayoutVars>
          <dgm:bulletEnabled val="1"/>
        </dgm:presLayoutVars>
      </dgm:prSet>
      <dgm:spPr/>
    </dgm:pt>
    <dgm:pt modelId="{ED39DA75-B6A3-4D1A-8293-4F28E86D6702}" type="pres">
      <dgm:prSet presAssocID="{2038FCFC-236A-4459-B0F6-92005C796661}" presName="sibTrans" presStyleCnt="0"/>
      <dgm:spPr/>
    </dgm:pt>
    <dgm:pt modelId="{5607E384-4097-4EDC-8FFD-88C9731F2409}" type="pres">
      <dgm:prSet presAssocID="{2386A30F-9ED2-4935-85DB-6FB238FEE639}" presName="compositeNode" presStyleCnt="0">
        <dgm:presLayoutVars>
          <dgm:bulletEnabled val="1"/>
        </dgm:presLayoutVars>
      </dgm:prSet>
      <dgm:spPr/>
    </dgm:pt>
    <dgm:pt modelId="{7FA0B042-D2E4-41C5-859F-EDD5DE40E871}" type="pres">
      <dgm:prSet presAssocID="{2386A30F-9ED2-4935-85DB-6FB238FEE639}" presName="bgRect" presStyleLbl="alignNode1" presStyleIdx="1" presStyleCnt="3"/>
      <dgm:spPr/>
    </dgm:pt>
    <dgm:pt modelId="{4013EA96-3625-43D1-873B-9880864D6AFC}" type="pres">
      <dgm:prSet presAssocID="{2DFA5867-D007-4D02-B97C-4C81D647B680}" presName="sibTransNodeRect" presStyleLbl="alignNode1" presStyleIdx="1" presStyleCnt="3">
        <dgm:presLayoutVars>
          <dgm:chMax val="0"/>
          <dgm:bulletEnabled val="1"/>
        </dgm:presLayoutVars>
      </dgm:prSet>
      <dgm:spPr/>
    </dgm:pt>
    <dgm:pt modelId="{7950D42E-691A-4C59-8EBD-EFB606AF3873}" type="pres">
      <dgm:prSet presAssocID="{2386A30F-9ED2-4935-85DB-6FB238FEE639}" presName="nodeRect" presStyleLbl="alignNode1" presStyleIdx="1" presStyleCnt="3">
        <dgm:presLayoutVars>
          <dgm:bulletEnabled val="1"/>
        </dgm:presLayoutVars>
      </dgm:prSet>
      <dgm:spPr/>
    </dgm:pt>
    <dgm:pt modelId="{E717218E-BBC4-4C47-AAA7-74564DD2DBC3}" type="pres">
      <dgm:prSet presAssocID="{2DFA5867-D007-4D02-B97C-4C81D647B680}" presName="sibTrans" presStyleCnt="0"/>
      <dgm:spPr/>
    </dgm:pt>
    <dgm:pt modelId="{0212D397-FF5D-40EF-AFDD-8244E85FB6A8}" type="pres">
      <dgm:prSet presAssocID="{0D9E1C54-C6E8-4984-975C-B44DD4CDFDA3}" presName="compositeNode" presStyleCnt="0">
        <dgm:presLayoutVars>
          <dgm:bulletEnabled val="1"/>
        </dgm:presLayoutVars>
      </dgm:prSet>
      <dgm:spPr/>
    </dgm:pt>
    <dgm:pt modelId="{20FC8416-C655-43DF-9C9D-5870E7239CAC}" type="pres">
      <dgm:prSet presAssocID="{0D9E1C54-C6E8-4984-975C-B44DD4CDFDA3}" presName="bgRect" presStyleLbl="alignNode1" presStyleIdx="2" presStyleCnt="3"/>
      <dgm:spPr/>
    </dgm:pt>
    <dgm:pt modelId="{908D68ED-DA7A-4034-8F3A-ABA69A9FFD15}" type="pres">
      <dgm:prSet presAssocID="{7659F93D-2F6E-4A0D-BC5B-322C84AA1437}" presName="sibTransNodeRect" presStyleLbl="alignNode1" presStyleIdx="2" presStyleCnt="3">
        <dgm:presLayoutVars>
          <dgm:chMax val="0"/>
          <dgm:bulletEnabled val="1"/>
        </dgm:presLayoutVars>
      </dgm:prSet>
      <dgm:spPr/>
    </dgm:pt>
    <dgm:pt modelId="{1100586F-D3DD-4249-B7BC-89AD314D215A}" type="pres">
      <dgm:prSet presAssocID="{0D9E1C54-C6E8-4984-975C-B44DD4CDFDA3}" presName="nodeRect" presStyleLbl="alignNode1" presStyleIdx="2" presStyleCnt="3">
        <dgm:presLayoutVars>
          <dgm:bulletEnabled val="1"/>
        </dgm:presLayoutVars>
      </dgm:prSet>
      <dgm:spPr/>
    </dgm:pt>
  </dgm:ptLst>
  <dgm:cxnLst>
    <dgm:cxn modelId="{0E82AF07-EAA9-4AE8-B9C6-584F90507198}" type="presOf" srcId="{14166D2C-3F29-49A0-BA17-689C1FC2559D}" destId="{27FF2FB2-8A84-4CC1-A052-D88694E66D12}" srcOrd="0" destOrd="0" presId="urn:microsoft.com/office/officeart/2016/7/layout/LinearBlockProcessNumbered"/>
    <dgm:cxn modelId="{1C10DC23-54EF-4CFF-B8FA-0306EEE64A55}" type="presOf" srcId="{2386A30F-9ED2-4935-85DB-6FB238FEE639}" destId="{7950D42E-691A-4C59-8EBD-EFB606AF3873}" srcOrd="1" destOrd="0" presId="urn:microsoft.com/office/officeart/2016/7/layout/LinearBlockProcessNumbered"/>
    <dgm:cxn modelId="{DAD06A28-EC78-4232-A4F6-BD47D6716E57}" type="presOf" srcId="{B0946DE6-F894-423F-8AC7-5B0585BEB6CB}" destId="{AE0C5D08-3BD2-469A-86D6-69F2B96EB598}" srcOrd="0" destOrd="0" presId="urn:microsoft.com/office/officeart/2016/7/layout/LinearBlockProcessNumbered"/>
    <dgm:cxn modelId="{A054FE2D-1217-40D0-AC88-AED9BAD322EB}" srcId="{14166D2C-3F29-49A0-BA17-689C1FC2559D}" destId="{2386A30F-9ED2-4935-85DB-6FB238FEE639}" srcOrd="1" destOrd="0" parTransId="{78187DBB-773B-4FA3-A582-0186C140CAE8}" sibTransId="{2DFA5867-D007-4D02-B97C-4C81D647B680}"/>
    <dgm:cxn modelId="{1FEF545E-81A0-45AB-95A7-B720C6CC6F02}" type="presOf" srcId="{0D9E1C54-C6E8-4984-975C-B44DD4CDFDA3}" destId="{1100586F-D3DD-4249-B7BC-89AD314D215A}" srcOrd="1" destOrd="0" presId="urn:microsoft.com/office/officeart/2016/7/layout/LinearBlockProcessNumbered"/>
    <dgm:cxn modelId="{00592365-B40B-44D7-BE05-FC3420335B9E}" srcId="{14166D2C-3F29-49A0-BA17-689C1FC2559D}" destId="{0D9E1C54-C6E8-4984-975C-B44DD4CDFDA3}" srcOrd="2" destOrd="0" parTransId="{80376643-DBCF-4879-A064-CD95A23FA3A5}" sibTransId="{7659F93D-2F6E-4A0D-BC5B-322C84AA1437}"/>
    <dgm:cxn modelId="{0DC4434F-21A3-4913-BA09-C87BC84FEBC7}" srcId="{14166D2C-3F29-49A0-BA17-689C1FC2559D}" destId="{B0946DE6-F894-423F-8AC7-5B0585BEB6CB}" srcOrd="0" destOrd="0" parTransId="{0FDD4034-0E6C-42FE-BACE-B2674498D318}" sibTransId="{2038FCFC-236A-4459-B0F6-92005C796661}"/>
    <dgm:cxn modelId="{E7D2A673-B15A-48AA-8617-5C112746DF92}" type="presOf" srcId="{7659F93D-2F6E-4A0D-BC5B-322C84AA1437}" destId="{908D68ED-DA7A-4034-8F3A-ABA69A9FFD15}" srcOrd="0" destOrd="0" presId="urn:microsoft.com/office/officeart/2016/7/layout/LinearBlockProcessNumbered"/>
    <dgm:cxn modelId="{AC9AE296-0BAA-46E9-9B7B-3A3CCC645A15}" type="presOf" srcId="{2038FCFC-236A-4459-B0F6-92005C796661}" destId="{BA321D3F-FB07-4380-8268-6ABD07D0DECB}" srcOrd="0" destOrd="0" presId="urn:microsoft.com/office/officeart/2016/7/layout/LinearBlockProcessNumbered"/>
    <dgm:cxn modelId="{500875AB-DEF3-4A61-98C1-7B0F5F110A52}" type="presOf" srcId="{0D9E1C54-C6E8-4984-975C-B44DD4CDFDA3}" destId="{20FC8416-C655-43DF-9C9D-5870E7239CAC}" srcOrd="0" destOrd="0" presId="urn:microsoft.com/office/officeart/2016/7/layout/LinearBlockProcessNumbered"/>
    <dgm:cxn modelId="{267AFDB7-2965-41C8-8904-861C3D5AF425}" type="presOf" srcId="{2DFA5867-D007-4D02-B97C-4C81D647B680}" destId="{4013EA96-3625-43D1-873B-9880864D6AFC}" srcOrd="0" destOrd="0" presId="urn:microsoft.com/office/officeart/2016/7/layout/LinearBlockProcessNumbered"/>
    <dgm:cxn modelId="{3B8E20CA-8037-4D67-8F62-F4F3DC8AC08E}" type="presOf" srcId="{B0946DE6-F894-423F-8AC7-5B0585BEB6CB}" destId="{C160A276-45F9-4ED5-8E02-979290955B14}" srcOrd="1" destOrd="0" presId="urn:microsoft.com/office/officeart/2016/7/layout/LinearBlockProcessNumbered"/>
    <dgm:cxn modelId="{561C47EE-6E8E-4C02-92C2-151B301A2D3B}" type="presOf" srcId="{2386A30F-9ED2-4935-85DB-6FB238FEE639}" destId="{7FA0B042-D2E4-41C5-859F-EDD5DE40E871}" srcOrd="0" destOrd="0" presId="urn:microsoft.com/office/officeart/2016/7/layout/LinearBlockProcessNumbered"/>
    <dgm:cxn modelId="{2A53646B-6969-48CB-B99E-1C3765CA87D5}" type="presParOf" srcId="{27FF2FB2-8A84-4CC1-A052-D88694E66D12}" destId="{E350AC7E-D3F2-4797-B84D-5865BC49865F}" srcOrd="0" destOrd="0" presId="urn:microsoft.com/office/officeart/2016/7/layout/LinearBlockProcessNumbered"/>
    <dgm:cxn modelId="{FAB0A0F0-53E7-4059-9BAC-D019AEBAF949}" type="presParOf" srcId="{E350AC7E-D3F2-4797-B84D-5865BC49865F}" destId="{AE0C5D08-3BD2-469A-86D6-69F2B96EB598}" srcOrd="0" destOrd="0" presId="urn:microsoft.com/office/officeart/2016/7/layout/LinearBlockProcessNumbered"/>
    <dgm:cxn modelId="{F53719CB-A939-42F6-B7C4-84B2957CCCBD}" type="presParOf" srcId="{E350AC7E-D3F2-4797-B84D-5865BC49865F}" destId="{BA321D3F-FB07-4380-8268-6ABD07D0DECB}" srcOrd="1" destOrd="0" presId="urn:microsoft.com/office/officeart/2016/7/layout/LinearBlockProcessNumbered"/>
    <dgm:cxn modelId="{5245389D-EFF9-413A-95D5-9EAB0D162305}" type="presParOf" srcId="{E350AC7E-D3F2-4797-B84D-5865BC49865F}" destId="{C160A276-45F9-4ED5-8E02-979290955B14}" srcOrd="2" destOrd="0" presId="urn:microsoft.com/office/officeart/2016/7/layout/LinearBlockProcessNumbered"/>
    <dgm:cxn modelId="{4752C888-1AFB-496B-A693-CDC713394AEE}" type="presParOf" srcId="{27FF2FB2-8A84-4CC1-A052-D88694E66D12}" destId="{ED39DA75-B6A3-4D1A-8293-4F28E86D6702}" srcOrd="1" destOrd="0" presId="urn:microsoft.com/office/officeart/2016/7/layout/LinearBlockProcessNumbered"/>
    <dgm:cxn modelId="{C6C0F664-70B4-4F8B-8AC7-1C46AAA30B99}" type="presParOf" srcId="{27FF2FB2-8A84-4CC1-A052-D88694E66D12}" destId="{5607E384-4097-4EDC-8FFD-88C9731F2409}" srcOrd="2" destOrd="0" presId="urn:microsoft.com/office/officeart/2016/7/layout/LinearBlockProcessNumbered"/>
    <dgm:cxn modelId="{A2045A25-73B7-441C-AA54-9BA6EC9884CB}" type="presParOf" srcId="{5607E384-4097-4EDC-8FFD-88C9731F2409}" destId="{7FA0B042-D2E4-41C5-859F-EDD5DE40E871}" srcOrd="0" destOrd="0" presId="urn:microsoft.com/office/officeart/2016/7/layout/LinearBlockProcessNumbered"/>
    <dgm:cxn modelId="{CEFD2E89-9771-43C6-AB59-47030B2F966A}" type="presParOf" srcId="{5607E384-4097-4EDC-8FFD-88C9731F2409}" destId="{4013EA96-3625-43D1-873B-9880864D6AFC}" srcOrd="1" destOrd="0" presId="urn:microsoft.com/office/officeart/2016/7/layout/LinearBlockProcessNumbered"/>
    <dgm:cxn modelId="{7F110A9B-BE8E-44FD-9370-FA6A503DBACA}" type="presParOf" srcId="{5607E384-4097-4EDC-8FFD-88C9731F2409}" destId="{7950D42E-691A-4C59-8EBD-EFB606AF3873}" srcOrd="2" destOrd="0" presId="urn:microsoft.com/office/officeart/2016/7/layout/LinearBlockProcessNumbered"/>
    <dgm:cxn modelId="{EECBEA16-0317-432D-A644-CC341514BDCD}" type="presParOf" srcId="{27FF2FB2-8A84-4CC1-A052-D88694E66D12}" destId="{E717218E-BBC4-4C47-AAA7-74564DD2DBC3}" srcOrd="3" destOrd="0" presId="urn:microsoft.com/office/officeart/2016/7/layout/LinearBlockProcessNumbered"/>
    <dgm:cxn modelId="{F5B16D30-730B-42AC-A3EA-1918EAB6FD52}" type="presParOf" srcId="{27FF2FB2-8A84-4CC1-A052-D88694E66D12}" destId="{0212D397-FF5D-40EF-AFDD-8244E85FB6A8}" srcOrd="4" destOrd="0" presId="urn:microsoft.com/office/officeart/2016/7/layout/LinearBlockProcessNumbered"/>
    <dgm:cxn modelId="{93229C7A-3772-446A-A66E-9B1DE9263C26}" type="presParOf" srcId="{0212D397-FF5D-40EF-AFDD-8244E85FB6A8}" destId="{20FC8416-C655-43DF-9C9D-5870E7239CAC}" srcOrd="0" destOrd="0" presId="urn:microsoft.com/office/officeart/2016/7/layout/LinearBlockProcessNumbered"/>
    <dgm:cxn modelId="{BC1122B5-16DA-4D38-AA8F-5BAAA8F112B5}" type="presParOf" srcId="{0212D397-FF5D-40EF-AFDD-8244E85FB6A8}" destId="{908D68ED-DA7A-4034-8F3A-ABA69A9FFD15}" srcOrd="1" destOrd="0" presId="urn:microsoft.com/office/officeart/2016/7/layout/LinearBlockProcessNumbered"/>
    <dgm:cxn modelId="{9A69009A-7603-4AA8-AFAC-F4F9B91C5EEB}" type="presParOf" srcId="{0212D397-FF5D-40EF-AFDD-8244E85FB6A8}" destId="{1100586F-D3DD-4249-B7BC-89AD314D215A}"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2B6F8-4FAC-4455-B479-8A616B57747C}">
      <dsp:nvSpPr>
        <dsp:cNvPr id="0" name=""/>
        <dsp:cNvSpPr/>
      </dsp:nvSpPr>
      <dsp:spPr>
        <a:xfrm>
          <a:off x="205" y="589245"/>
          <a:ext cx="2479997" cy="297599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89000">
            <a:lnSpc>
              <a:spcPct val="90000"/>
            </a:lnSpc>
            <a:spcBef>
              <a:spcPct val="0"/>
            </a:spcBef>
            <a:spcAft>
              <a:spcPct val="35000"/>
            </a:spcAft>
            <a:buNone/>
          </a:pPr>
          <a:r>
            <a:rPr lang="en-US" sz="2000" kern="1200" dirty="0">
              <a:effectLst>
                <a:outerShdw blurRad="38100" dist="38100" dir="2700000" algn="tl">
                  <a:srgbClr val="000000">
                    <a:alpha val="43137"/>
                  </a:srgbClr>
                </a:outerShdw>
              </a:effectLst>
            </a:rPr>
            <a:t>Introduce students into the mathematical foundations of modern Data Science.</a:t>
          </a:r>
        </a:p>
      </dsp:txBody>
      <dsp:txXfrm>
        <a:off x="205" y="1779644"/>
        <a:ext cx="2479997" cy="1785598"/>
      </dsp:txXfrm>
    </dsp:sp>
    <dsp:sp modelId="{7A2E0C71-9D4B-4B50-8662-D6E911E83909}">
      <dsp:nvSpPr>
        <dsp:cNvPr id="0" name=""/>
        <dsp:cNvSpPr/>
      </dsp:nvSpPr>
      <dsp:spPr>
        <a:xfrm>
          <a:off x="205"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3200400">
            <a:lnSpc>
              <a:spcPct val="90000"/>
            </a:lnSpc>
            <a:spcBef>
              <a:spcPct val="0"/>
            </a:spcBef>
            <a:spcAft>
              <a:spcPct val="35000"/>
            </a:spcAft>
            <a:buNone/>
          </a:pPr>
          <a:r>
            <a:rPr lang="en-US" sz="7200" kern="1200"/>
            <a:t>01</a:t>
          </a:r>
        </a:p>
      </dsp:txBody>
      <dsp:txXfrm>
        <a:off x="205" y="589245"/>
        <a:ext cx="2479997" cy="1190398"/>
      </dsp:txXfrm>
    </dsp:sp>
    <dsp:sp modelId="{84F9955E-BF97-4465-A4E6-C8831ECDAD91}">
      <dsp:nvSpPr>
        <dsp:cNvPr id="0" name=""/>
        <dsp:cNvSpPr/>
      </dsp:nvSpPr>
      <dsp:spPr>
        <a:xfrm>
          <a:off x="2678602" y="589245"/>
          <a:ext cx="2479997" cy="2975996"/>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800100">
            <a:lnSpc>
              <a:spcPct val="90000"/>
            </a:lnSpc>
            <a:spcBef>
              <a:spcPct val="0"/>
            </a:spcBef>
            <a:spcAft>
              <a:spcPct val="35000"/>
            </a:spcAft>
            <a:buNone/>
          </a:pPr>
          <a:r>
            <a:rPr lang="en-US" sz="1800" kern="1200" dirty="0">
              <a:solidFill>
                <a:srgbClr val="FFFF00"/>
              </a:solidFill>
              <a:effectLst>
                <a:outerShdw blurRad="38100" dist="38100" dir="2700000" algn="tl">
                  <a:srgbClr val="000000">
                    <a:alpha val="43137"/>
                  </a:srgbClr>
                </a:outerShdw>
              </a:effectLst>
            </a:rPr>
            <a:t>Why the standard statistical methods often do not work for the highly correlated, multivariate, and heterogeneous data arrays</a:t>
          </a:r>
          <a:r>
            <a:rPr lang="en-US" sz="1600" kern="1200" dirty="0">
              <a:solidFill>
                <a:srgbClr val="FFFF00"/>
              </a:solidFill>
              <a:effectLst>
                <a:outerShdw blurRad="38100" dist="38100" dir="2700000" algn="tl">
                  <a:srgbClr val="000000">
                    <a:alpha val="43137"/>
                  </a:srgbClr>
                </a:outerShdw>
              </a:effectLst>
            </a:rPr>
            <a:t>?</a:t>
          </a:r>
        </a:p>
      </dsp:txBody>
      <dsp:txXfrm>
        <a:off x="2678602" y="1779644"/>
        <a:ext cx="2479997" cy="1785598"/>
      </dsp:txXfrm>
    </dsp:sp>
    <dsp:sp modelId="{50FB23EF-0BA4-4B98-A253-68F9223A2F24}">
      <dsp:nvSpPr>
        <dsp:cNvPr id="0" name=""/>
        <dsp:cNvSpPr/>
      </dsp:nvSpPr>
      <dsp:spPr>
        <a:xfrm>
          <a:off x="2678602"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3200400">
            <a:lnSpc>
              <a:spcPct val="90000"/>
            </a:lnSpc>
            <a:spcBef>
              <a:spcPct val="0"/>
            </a:spcBef>
            <a:spcAft>
              <a:spcPct val="35000"/>
            </a:spcAft>
            <a:buNone/>
          </a:pPr>
          <a:r>
            <a:rPr lang="en-US" sz="7200" kern="1200"/>
            <a:t>02</a:t>
          </a:r>
        </a:p>
      </dsp:txBody>
      <dsp:txXfrm>
        <a:off x="2678602" y="589245"/>
        <a:ext cx="2479997" cy="1190398"/>
      </dsp:txXfrm>
    </dsp:sp>
    <dsp:sp modelId="{1C010569-1F92-4CF5-978F-312FD0DBD28F}">
      <dsp:nvSpPr>
        <dsp:cNvPr id="0" name=""/>
        <dsp:cNvSpPr/>
      </dsp:nvSpPr>
      <dsp:spPr>
        <a:xfrm>
          <a:off x="5356999" y="589245"/>
          <a:ext cx="2479997" cy="2975996"/>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711200">
            <a:lnSpc>
              <a:spcPct val="90000"/>
            </a:lnSpc>
            <a:spcBef>
              <a:spcPct val="0"/>
            </a:spcBef>
            <a:spcAft>
              <a:spcPct val="35000"/>
            </a:spcAft>
            <a:buNone/>
          </a:pPr>
          <a:r>
            <a:rPr lang="en-US" sz="1600" kern="1200" dirty="0"/>
            <a:t>What is the best data aggregation strategy? When is the data set for a given problem complete? For how long should we keep the collected terabits of data?</a:t>
          </a:r>
        </a:p>
      </dsp:txBody>
      <dsp:txXfrm>
        <a:off x="5356999" y="1779644"/>
        <a:ext cx="2479997" cy="1785598"/>
      </dsp:txXfrm>
    </dsp:sp>
    <dsp:sp modelId="{016AFA60-86B7-4362-945B-8CB2120C630D}">
      <dsp:nvSpPr>
        <dsp:cNvPr id="0" name=""/>
        <dsp:cNvSpPr/>
      </dsp:nvSpPr>
      <dsp:spPr>
        <a:xfrm>
          <a:off x="5356999"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3200400">
            <a:lnSpc>
              <a:spcPct val="90000"/>
            </a:lnSpc>
            <a:spcBef>
              <a:spcPct val="0"/>
            </a:spcBef>
            <a:spcAft>
              <a:spcPct val="35000"/>
            </a:spcAft>
            <a:buNone/>
          </a:pPr>
          <a:r>
            <a:rPr lang="en-US" sz="7200" kern="1200"/>
            <a:t>03</a:t>
          </a:r>
        </a:p>
      </dsp:txBody>
      <dsp:txXfrm>
        <a:off x="5356999" y="589245"/>
        <a:ext cx="2479997" cy="1190398"/>
      </dsp:txXfrm>
    </dsp:sp>
    <dsp:sp modelId="{EF70C5C0-D8FA-47C8-98E5-2F3DBB53EF79}">
      <dsp:nvSpPr>
        <dsp:cNvPr id="0" name=""/>
        <dsp:cNvSpPr/>
      </dsp:nvSpPr>
      <dsp:spPr>
        <a:xfrm>
          <a:off x="8035397" y="589245"/>
          <a:ext cx="2479997" cy="2975996"/>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4969" tIns="0" rIns="244969" bIns="330200" numCol="1" spcCol="1270" anchor="t" anchorCtr="0">
          <a:noAutofit/>
        </a:bodyPr>
        <a:lstStyle/>
        <a:p>
          <a:pPr marL="0" lvl="0" indent="0" algn="l" defTabSz="1422400">
            <a:lnSpc>
              <a:spcPct val="90000"/>
            </a:lnSpc>
            <a:spcBef>
              <a:spcPct val="0"/>
            </a:spcBef>
            <a:spcAft>
              <a:spcPct val="35000"/>
            </a:spcAft>
            <a:buNone/>
          </a:pPr>
          <a:r>
            <a:rPr lang="en-US" sz="3200" kern="1200" dirty="0"/>
            <a:t>MAPLE + MATLAB platforms. </a:t>
          </a:r>
        </a:p>
      </dsp:txBody>
      <dsp:txXfrm>
        <a:off x="8035397" y="1779644"/>
        <a:ext cx="2479997" cy="1785598"/>
      </dsp:txXfrm>
    </dsp:sp>
    <dsp:sp modelId="{82FD0AE7-7069-47FB-A624-C0E06479432D}">
      <dsp:nvSpPr>
        <dsp:cNvPr id="0" name=""/>
        <dsp:cNvSpPr/>
      </dsp:nvSpPr>
      <dsp:spPr>
        <a:xfrm>
          <a:off x="8035397" y="589245"/>
          <a:ext cx="2479997" cy="119039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44969" tIns="165100" rIns="244969" bIns="165100" numCol="1" spcCol="1270" anchor="ctr" anchorCtr="0">
          <a:noAutofit/>
        </a:bodyPr>
        <a:lstStyle/>
        <a:p>
          <a:pPr marL="0" lvl="0" indent="0" algn="l" defTabSz="3200400">
            <a:lnSpc>
              <a:spcPct val="90000"/>
            </a:lnSpc>
            <a:spcBef>
              <a:spcPct val="0"/>
            </a:spcBef>
            <a:spcAft>
              <a:spcPct val="35000"/>
            </a:spcAft>
            <a:buNone/>
          </a:pPr>
          <a:r>
            <a:rPr lang="en-US" sz="7200" kern="1200"/>
            <a:t>04</a:t>
          </a:r>
        </a:p>
      </dsp:txBody>
      <dsp:txXfrm>
        <a:off x="8035397" y="589245"/>
        <a:ext cx="2479997" cy="1190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8DD90-3FD7-49DF-B259-7C20E718F782}">
      <dsp:nvSpPr>
        <dsp:cNvPr id="0" name=""/>
        <dsp:cNvSpPr/>
      </dsp:nvSpPr>
      <dsp:spPr>
        <a:xfrm>
          <a:off x="3" y="0"/>
          <a:ext cx="7886696" cy="27463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6C3ECA-CF51-4EE0-B7E6-0F118F2B1CA7}">
      <dsp:nvSpPr>
        <dsp:cNvPr id="0" name=""/>
        <dsp:cNvSpPr/>
      </dsp:nvSpPr>
      <dsp:spPr>
        <a:xfrm>
          <a:off x="477707" y="823912"/>
          <a:ext cx="3358008" cy="10985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Model, hypothesis,  </a:t>
          </a:r>
        </a:p>
        <a:p>
          <a:pPr marL="0" lvl="0" indent="0" algn="ctr" defTabSz="1066800">
            <a:lnSpc>
              <a:spcPct val="90000"/>
            </a:lnSpc>
            <a:spcBef>
              <a:spcPct val="0"/>
            </a:spcBef>
            <a:spcAft>
              <a:spcPct val="35000"/>
            </a:spcAft>
            <a:buNone/>
          </a:pPr>
          <a:r>
            <a:rPr lang="en-US" sz="2400" kern="1200" dirty="0"/>
            <a:t>or a prejudice</a:t>
          </a:r>
        </a:p>
      </dsp:txBody>
      <dsp:txXfrm>
        <a:off x="531334" y="877539"/>
        <a:ext cx="3250754" cy="991296"/>
      </dsp:txXfrm>
    </dsp:sp>
    <dsp:sp modelId="{040F6BE8-2949-45AF-847E-09B6D36370C8}">
      <dsp:nvSpPr>
        <dsp:cNvPr id="0" name=""/>
        <dsp:cNvSpPr/>
      </dsp:nvSpPr>
      <dsp:spPr>
        <a:xfrm>
          <a:off x="4085647" y="822330"/>
          <a:ext cx="3358008" cy="109855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Selected data supporting the prejudice </a:t>
          </a:r>
        </a:p>
      </dsp:txBody>
      <dsp:txXfrm>
        <a:off x="4139274" y="875957"/>
        <a:ext cx="3250754" cy="9912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558415-4396-43E9-B6EB-5DDB21D061F8}">
      <dsp:nvSpPr>
        <dsp:cNvPr id="0" name=""/>
        <dsp:cNvSpPr/>
      </dsp:nvSpPr>
      <dsp:spPr>
        <a:xfrm>
          <a:off x="0" y="0"/>
          <a:ext cx="7822758" cy="15409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973BCCD5-329D-42C2-92A8-6355CC29D7F5}">
      <dsp:nvSpPr>
        <dsp:cNvPr id="0" name=""/>
        <dsp:cNvSpPr/>
      </dsp:nvSpPr>
      <dsp:spPr>
        <a:xfrm>
          <a:off x="64553" y="462279"/>
          <a:ext cx="2346828" cy="61637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 1</a:t>
          </a:r>
        </a:p>
      </dsp:txBody>
      <dsp:txXfrm>
        <a:off x="94642" y="492368"/>
        <a:ext cx="2286650" cy="556195"/>
      </dsp:txXfrm>
    </dsp:sp>
    <dsp:sp modelId="{569C460F-5B42-4BF0-AD89-DB9C756D5CDD}">
      <dsp:nvSpPr>
        <dsp:cNvPr id="0" name=""/>
        <dsp:cNvSpPr/>
      </dsp:nvSpPr>
      <dsp:spPr>
        <a:xfrm>
          <a:off x="2737966" y="462279"/>
          <a:ext cx="2346828" cy="61637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Data2</a:t>
          </a:r>
        </a:p>
      </dsp:txBody>
      <dsp:txXfrm>
        <a:off x="2768055" y="492368"/>
        <a:ext cx="2286650" cy="556195"/>
      </dsp:txXfrm>
    </dsp:sp>
    <dsp:sp modelId="{C82FB9A3-4196-462C-8DC4-F65A46C087C2}">
      <dsp:nvSpPr>
        <dsp:cNvPr id="0" name=""/>
        <dsp:cNvSpPr/>
      </dsp:nvSpPr>
      <dsp:spPr>
        <a:xfrm>
          <a:off x="5411380" y="462279"/>
          <a:ext cx="2346828" cy="616373"/>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 3</a:t>
          </a:r>
        </a:p>
      </dsp:txBody>
      <dsp:txXfrm>
        <a:off x="5441469" y="492368"/>
        <a:ext cx="2286650" cy="5561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8DD90-3FD7-49DF-B259-7C20E718F782}">
      <dsp:nvSpPr>
        <dsp:cNvPr id="0" name=""/>
        <dsp:cNvSpPr/>
      </dsp:nvSpPr>
      <dsp:spPr>
        <a:xfrm>
          <a:off x="3" y="0"/>
          <a:ext cx="7886696" cy="27463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6C3ECA-CF51-4EE0-B7E6-0F118F2B1CA7}">
      <dsp:nvSpPr>
        <dsp:cNvPr id="0" name=""/>
        <dsp:cNvSpPr/>
      </dsp:nvSpPr>
      <dsp:spPr>
        <a:xfrm>
          <a:off x="477707" y="823912"/>
          <a:ext cx="3358008" cy="10985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Model, hypothesis,  </a:t>
          </a:r>
        </a:p>
        <a:p>
          <a:pPr marL="0" lvl="0" indent="0" algn="ctr" defTabSz="1066800">
            <a:lnSpc>
              <a:spcPct val="90000"/>
            </a:lnSpc>
            <a:spcBef>
              <a:spcPct val="0"/>
            </a:spcBef>
            <a:spcAft>
              <a:spcPct val="35000"/>
            </a:spcAft>
            <a:buNone/>
          </a:pPr>
          <a:r>
            <a:rPr lang="en-US" sz="2400" kern="1200" dirty="0"/>
            <a:t>or a prejudice</a:t>
          </a:r>
        </a:p>
      </dsp:txBody>
      <dsp:txXfrm>
        <a:off x="531334" y="877539"/>
        <a:ext cx="3250754" cy="991296"/>
      </dsp:txXfrm>
    </dsp:sp>
    <dsp:sp modelId="{040F6BE8-2949-45AF-847E-09B6D36370C8}">
      <dsp:nvSpPr>
        <dsp:cNvPr id="0" name=""/>
        <dsp:cNvSpPr/>
      </dsp:nvSpPr>
      <dsp:spPr>
        <a:xfrm>
          <a:off x="4085647" y="822330"/>
          <a:ext cx="3358008" cy="109855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Selected data supporting the prejudice </a:t>
          </a:r>
        </a:p>
      </dsp:txBody>
      <dsp:txXfrm>
        <a:off x="4139274" y="875957"/>
        <a:ext cx="3250754" cy="9912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C5D08-3BD2-469A-86D6-69F2B96EB598}">
      <dsp:nvSpPr>
        <dsp:cNvPr id="0" name=""/>
        <dsp:cNvSpPr/>
      </dsp:nvSpPr>
      <dsp:spPr>
        <a:xfrm>
          <a:off x="821" y="44166"/>
          <a:ext cx="3327201" cy="399264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711200">
            <a:lnSpc>
              <a:spcPct val="90000"/>
            </a:lnSpc>
            <a:spcBef>
              <a:spcPct val="0"/>
            </a:spcBef>
            <a:spcAft>
              <a:spcPct val="35000"/>
            </a:spcAft>
            <a:buNone/>
          </a:pPr>
          <a:r>
            <a:rPr lang="en-US" sz="1600" kern="1200" dirty="0"/>
            <a:t>Students will be able </a:t>
          </a:r>
          <a:r>
            <a:rPr lang="en-US" sz="1600" b="1" i="1" kern="1200" dirty="0">
              <a:effectLst>
                <a:outerShdw blurRad="38100" dist="38100" dir="2700000" algn="tl">
                  <a:srgbClr val="000000">
                    <a:alpha val="43137"/>
                  </a:srgbClr>
                </a:outerShdw>
              </a:effectLst>
            </a:rPr>
            <a:t>to discern between the true and fake data services </a:t>
          </a:r>
          <a:r>
            <a:rPr lang="en-US" sz="1600" kern="1200" dirty="0"/>
            <a:t>that often amass a great online reputation virtually for nothing in today's digital world. </a:t>
          </a:r>
        </a:p>
      </dsp:txBody>
      <dsp:txXfrm>
        <a:off x="821" y="1641222"/>
        <a:ext cx="3327201" cy="2395585"/>
      </dsp:txXfrm>
    </dsp:sp>
    <dsp:sp modelId="{BA321D3F-FB07-4380-8268-6ABD07D0DECB}">
      <dsp:nvSpPr>
        <dsp:cNvPr id="0" name=""/>
        <dsp:cNvSpPr/>
      </dsp:nvSpPr>
      <dsp:spPr>
        <a:xfrm>
          <a:off x="821" y="44166"/>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3200400">
            <a:lnSpc>
              <a:spcPct val="90000"/>
            </a:lnSpc>
            <a:spcBef>
              <a:spcPct val="0"/>
            </a:spcBef>
            <a:spcAft>
              <a:spcPct val="35000"/>
            </a:spcAft>
            <a:buNone/>
          </a:pPr>
          <a:r>
            <a:rPr lang="en-US" sz="7200" kern="1200"/>
            <a:t>01</a:t>
          </a:r>
        </a:p>
      </dsp:txBody>
      <dsp:txXfrm>
        <a:off x="821" y="44166"/>
        <a:ext cx="3327201" cy="1597056"/>
      </dsp:txXfrm>
    </dsp:sp>
    <dsp:sp modelId="{7FA0B042-D2E4-41C5-859F-EDD5DE40E871}">
      <dsp:nvSpPr>
        <dsp:cNvPr id="0" name=""/>
        <dsp:cNvSpPr/>
      </dsp:nvSpPr>
      <dsp:spPr>
        <a:xfrm>
          <a:off x="3594199" y="44166"/>
          <a:ext cx="3327201" cy="3992641"/>
        </a:xfrm>
        <a:prstGeom prst="rect">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00100">
            <a:lnSpc>
              <a:spcPct val="90000"/>
            </a:lnSpc>
            <a:spcBef>
              <a:spcPct val="0"/>
            </a:spcBef>
            <a:spcAft>
              <a:spcPct val="35000"/>
            </a:spcAft>
            <a:buNone/>
          </a:pPr>
          <a:r>
            <a:rPr lang="en-US" sz="1800" kern="1200" dirty="0"/>
            <a:t>Students will </a:t>
          </a:r>
          <a:r>
            <a:rPr lang="en-US" sz="1800" b="1" i="1" kern="1200" dirty="0">
              <a:effectLst>
                <a:outerShdw blurRad="38100" dist="38100" dir="2700000" algn="tl">
                  <a:srgbClr val="000000">
                    <a:alpha val="43137"/>
                  </a:srgbClr>
                </a:outerShdw>
              </a:effectLst>
            </a:rPr>
            <a:t>get a work experience </a:t>
          </a:r>
          <a:r>
            <a:rPr lang="en-US" sz="1800" kern="1200" dirty="0"/>
            <a:t>within the symbolic and numeric computing environments, such as </a:t>
          </a:r>
          <a:r>
            <a:rPr lang="en-US" sz="1800" b="1" i="1" kern="1200" dirty="0">
              <a:effectLst>
                <a:outerShdw blurRad="38100" dist="38100" dir="2700000" algn="tl">
                  <a:srgbClr val="000000">
                    <a:alpha val="43137"/>
                  </a:srgbClr>
                </a:outerShdw>
              </a:effectLst>
            </a:rPr>
            <a:t>MATLAB and MAPLE</a:t>
          </a:r>
          <a:r>
            <a:rPr lang="en-US" sz="1800" kern="1200" dirty="0">
              <a:effectLst>
                <a:outerShdw blurRad="38100" dist="38100" dir="2700000" algn="tl">
                  <a:srgbClr val="000000">
                    <a:alpha val="43137"/>
                  </a:srgbClr>
                </a:outerShdw>
              </a:effectLst>
            </a:rPr>
            <a:t>.</a:t>
          </a:r>
          <a:r>
            <a:rPr lang="en-US" sz="1800" kern="1200" dirty="0"/>
            <a:t> </a:t>
          </a:r>
        </a:p>
      </dsp:txBody>
      <dsp:txXfrm>
        <a:off x="3594199" y="1641222"/>
        <a:ext cx="3327201" cy="2395585"/>
      </dsp:txXfrm>
    </dsp:sp>
    <dsp:sp modelId="{4013EA96-3625-43D1-873B-9880864D6AFC}">
      <dsp:nvSpPr>
        <dsp:cNvPr id="0" name=""/>
        <dsp:cNvSpPr/>
      </dsp:nvSpPr>
      <dsp:spPr>
        <a:xfrm>
          <a:off x="3594199" y="44166"/>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3200400">
            <a:lnSpc>
              <a:spcPct val="90000"/>
            </a:lnSpc>
            <a:spcBef>
              <a:spcPct val="0"/>
            </a:spcBef>
            <a:spcAft>
              <a:spcPct val="35000"/>
            </a:spcAft>
            <a:buNone/>
          </a:pPr>
          <a:r>
            <a:rPr lang="en-US" sz="7200" kern="1200"/>
            <a:t>02</a:t>
          </a:r>
        </a:p>
      </dsp:txBody>
      <dsp:txXfrm>
        <a:off x="3594199" y="44166"/>
        <a:ext cx="3327201" cy="1597056"/>
      </dsp:txXfrm>
    </dsp:sp>
    <dsp:sp modelId="{20FC8416-C655-43DF-9C9D-5870E7239CAC}">
      <dsp:nvSpPr>
        <dsp:cNvPr id="0" name=""/>
        <dsp:cNvSpPr/>
      </dsp:nvSpPr>
      <dsp:spPr>
        <a:xfrm>
          <a:off x="7187576" y="44166"/>
          <a:ext cx="3327201" cy="3992641"/>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8654" tIns="0" rIns="328654" bIns="330200" numCol="1" spcCol="1270" anchor="t" anchorCtr="0">
          <a:noAutofit/>
        </a:bodyPr>
        <a:lstStyle/>
        <a:p>
          <a:pPr marL="0" lvl="0" indent="0" algn="l" defTabSz="800100">
            <a:lnSpc>
              <a:spcPct val="90000"/>
            </a:lnSpc>
            <a:spcBef>
              <a:spcPct val="0"/>
            </a:spcBef>
            <a:spcAft>
              <a:spcPct val="35000"/>
            </a:spcAft>
            <a:buNone/>
          </a:pPr>
          <a:r>
            <a:rPr lang="en-US" sz="1800" kern="1200" dirty="0"/>
            <a:t>Students will learn about geometric properties of high-dimensional space, best-fit subspaces and Singular Value Decomposition, Graph Theory, Markov Chains, Machine Learning, Clustering Algorithms, etc.</a:t>
          </a:r>
        </a:p>
      </dsp:txBody>
      <dsp:txXfrm>
        <a:off x="7187576" y="1641222"/>
        <a:ext cx="3327201" cy="2395585"/>
      </dsp:txXfrm>
    </dsp:sp>
    <dsp:sp modelId="{908D68ED-DA7A-4034-8F3A-ABA69A9FFD15}">
      <dsp:nvSpPr>
        <dsp:cNvPr id="0" name=""/>
        <dsp:cNvSpPr/>
      </dsp:nvSpPr>
      <dsp:spPr>
        <a:xfrm>
          <a:off x="7187576" y="44166"/>
          <a:ext cx="3327201" cy="159705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8654" tIns="165100" rIns="328654" bIns="165100" numCol="1" spcCol="1270" anchor="ctr" anchorCtr="0">
          <a:noAutofit/>
        </a:bodyPr>
        <a:lstStyle/>
        <a:p>
          <a:pPr marL="0" lvl="0" indent="0" algn="l" defTabSz="3200400">
            <a:lnSpc>
              <a:spcPct val="90000"/>
            </a:lnSpc>
            <a:spcBef>
              <a:spcPct val="0"/>
            </a:spcBef>
            <a:spcAft>
              <a:spcPct val="35000"/>
            </a:spcAft>
            <a:buNone/>
          </a:pPr>
          <a:r>
            <a:rPr lang="en-US" sz="7200" kern="1200"/>
            <a:t>03</a:t>
          </a:r>
        </a:p>
      </dsp:txBody>
      <dsp:txXfrm>
        <a:off x="7187576" y="44166"/>
        <a:ext cx="3327201" cy="1597056"/>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342D4-397C-44E7-A1F6-7E8E51DEC1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E01D3F-C66B-4188-A564-B75C1666AE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DFB973-FCA6-4593-930A-35DE04C7AFA7}"/>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5" name="Footer Placeholder 4">
            <a:extLst>
              <a:ext uri="{FF2B5EF4-FFF2-40B4-BE49-F238E27FC236}">
                <a16:creationId xmlns:a16="http://schemas.microsoft.com/office/drawing/2014/main" id="{92025057-D180-46E7-AB83-5AAAD160BB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18BBB-0BA4-4D9B-BAB5-41C07A326CD0}"/>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1851272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70CB-6A3D-4551-972B-56DC27A0AC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C089E5-9409-43C8-A3CA-EF5F4360E3A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517F7-71C6-4F98-857A-330B143EDD84}"/>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5" name="Footer Placeholder 4">
            <a:extLst>
              <a:ext uri="{FF2B5EF4-FFF2-40B4-BE49-F238E27FC236}">
                <a16:creationId xmlns:a16="http://schemas.microsoft.com/office/drawing/2014/main" id="{5044BE88-FBDF-48F1-9B69-3CAD84447A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73FCF3-816B-44B9-BC6E-4ECEF780E131}"/>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14277557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B1582B-897B-436D-A144-93D4BD23B5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C37D01-10DF-421A-B4E8-D694FC0E9FC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96DDEA-65BA-41F1-85BC-15E98D074552}"/>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5" name="Footer Placeholder 4">
            <a:extLst>
              <a:ext uri="{FF2B5EF4-FFF2-40B4-BE49-F238E27FC236}">
                <a16:creationId xmlns:a16="http://schemas.microsoft.com/office/drawing/2014/main" id="{1BC186CD-84D4-4770-9806-C76BB0B0DA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50E10F-7E56-4C6C-AFA8-FA03A7C7D936}"/>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239955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4D5E-6957-4DEC-B25B-3994D9D21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4E187D-ADD7-46AC-8A03-494AA7C218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DF63A-1470-4A8D-9A00-6795CCD59453}"/>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5" name="Footer Placeholder 4">
            <a:extLst>
              <a:ext uri="{FF2B5EF4-FFF2-40B4-BE49-F238E27FC236}">
                <a16:creationId xmlns:a16="http://schemas.microsoft.com/office/drawing/2014/main" id="{EFFB7F5D-9A34-4072-B6DF-438CB1F2C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AD9AF-C2E2-41F7-A808-56B05EB71600}"/>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425904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32E-D2C9-4514-AA50-5779A8C053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D21113-7097-40F0-9DD9-5F7139BFCE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9375154-6BD5-4CEF-A5E5-1F0101776F1E}"/>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5" name="Footer Placeholder 4">
            <a:extLst>
              <a:ext uri="{FF2B5EF4-FFF2-40B4-BE49-F238E27FC236}">
                <a16:creationId xmlns:a16="http://schemas.microsoft.com/office/drawing/2014/main" id="{24CAE0EC-9E44-4FF9-AEF0-4ADDE5D136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7023E1-623F-4AB9-85BD-E5BAC613E5D4}"/>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3764798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6E4B8-8700-47BD-9F21-9D3BBFBCEF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2814E1-8717-4C8C-8327-F766DAE3C7C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ADFB0B-9550-4E8B-9122-D6251AB4CB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FA8EA4-0AC3-4B08-9542-3A81FB825662}"/>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6" name="Footer Placeholder 5">
            <a:extLst>
              <a:ext uri="{FF2B5EF4-FFF2-40B4-BE49-F238E27FC236}">
                <a16:creationId xmlns:a16="http://schemas.microsoft.com/office/drawing/2014/main" id="{809C1086-5EDC-4880-81AB-1171F4E343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26BC26-4B98-4A76-81B5-F323CEB98683}"/>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3021552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D1FAE-9B5A-43A1-AC49-A3D1DED7AA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E5C239-728D-4BB2-8852-85083D28E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14B612-4B2E-4ACB-BA5A-0392E09A371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37ABE9-2924-4FD5-BE2B-687BF31B6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9611E1D-119E-4179-906E-314964FFE6C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121E70-3320-4306-82DD-B531B15E68AB}"/>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8" name="Footer Placeholder 7">
            <a:extLst>
              <a:ext uri="{FF2B5EF4-FFF2-40B4-BE49-F238E27FC236}">
                <a16:creationId xmlns:a16="http://schemas.microsoft.com/office/drawing/2014/main" id="{D42755B1-E57B-43A6-A5AE-B5503743ED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7F0CEF-8DF6-407D-B3BA-41B3F9278848}"/>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2315657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8DAAD-FC53-464E-A070-6A7ED3208B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D72E1E-99AC-48D8-81A7-951FB290D5C7}"/>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4" name="Footer Placeholder 3">
            <a:extLst>
              <a:ext uri="{FF2B5EF4-FFF2-40B4-BE49-F238E27FC236}">
                <a16:creationId xmlns:a16="http://schemas.microsoft.com/office/drawing/2014/main" id="{4D6B1948-3CE2-4CCD-AFB1-3F95B3BDFA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A636A1-3878-410A-9388-D369D20C5BDC}"/>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158822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5DD439-541C-4FCE-B86C-85CE05BC3459}"/>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3" name="Footer Placeholder 2">
            <a:extLst>
              <a:ext uri="{FF2B5EF4-FFF2-40B4-BE49-F238E27FC236}">
                <a16:creationId xmlns:a16="http://schemas.microsoft.com/office/drawing/2014/main" id="{E9F1930A-0FD2-422E-ACE7-F7A2946681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4D0CDCE-1A50-4892-BEFF-B709436FFC25}"/>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39242153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5FE79-CB93-4F33-8798-3B0F01E2E7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8CEB4E-9B61-4F93-92D5-E114869F79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96817B-F119-4D55-A5BA-76CF65F0D8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72ECBD-5C09-4DE3-8C23-E9C13456CE8D}"/>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6" name="Footer Placeholder 5">
            <a:extLst>
              <a:ext uri="{FF2B5EF4-FFF2-40B4-BE49-F238E27FC236}">
                <a16:creationId xmlns:a16="http://schemas.microsoft.com/office/drawing/2014/main" id="{41B30D43-00F3-4B30-8A8D-2786F21EFA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DFBCD2-1F11-4326-A80B-648843361B92}"/>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1959828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12CE0-779E-4D7D-90A6-91FFB3E57E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4E21E6-7147-48C6-8976-B52C2B13F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3DF1A9-66C9-4648-8C78-8FBDF04983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A2BDC4-0028-4E45-8512-7249D7F037E1}"/>
              </a:ext>
            </a:extLst>
          </p:cNvPr>
          <p:cNvSpPr>
            <a:spLocks noGrp="1"/>
          </p:cNvSpPr>
          <p:nvPr>
            <p:ph type="dt" sz="half" idx="10"/>
          </p:nvPr>
        </p:nvSpPr>
        <p:spPr/>
        <p:txBody>
          <a:bodyPr/>
          <a:lstStyle/>
          <a:p>
            <a:fld id="{A19167D2-B043-4253-A125-421989033CF2}" type="datetimeFigureOut">
              <a:rPr lang="en-US" smtClean="0"/>
              <a:t>8/23/2019</a:t>
            </a:fld>
            <a:endParaRPr lang="en-US"/>
          </a:p>
        </p:txBody>
      </p:sp>
      <p:sp>
        <p:nvSpPr>
          <p:cNvPr id="6" name="Footer Placeholder 5">
            <a:extLst>
              <a:ext uri="{FF2B5EF4-FFF2-40B4-BE49-F238E27FC236}">
                <a16:creationId xmlns:a16="http://schemas.microsoft.com/office/drawing/2014/main" id="{8A3302D3-3716-4622-8C85-B3E56877B2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E449E-A0B9-4254-985E-78F87B15340E}"/>
              </a:ext>
            </a:extLst>
          </p:cNvPr>
          <p:cNvSpPr>
            <a:spLocks noGrp="1"/>
          </p:cNvSpPr>
          <p:nvPr>
            <p:ph type="sldNum" sz="quarter" idx="12"/>
          </p:nvPr>
        </p:nvSpPr>
        <p:spPr/>
        <p:txBody>
          <a:bodyPr/>
          <a:lstStyle/>
          <a:p>
            <a:fld id="{A834FB27-59DC-4D2C-B3EB-440121B58F58}" type="slidenum">
              <a:rPr lang="en-US" smtClean="0"/>
              <a:t>‹#›</a:t>
            </a:fld>
            <a:endParaRPr lang="en-US"/>
          </a:p>
        </p:txBody>
      </p:sp>
    </p:spTree>
    <p:extLst>
      <p:ext uri="{BB962C8B-B14F-4D97-AF65-F5344CB8AC3E}">
        <p14:creationId xmlns:p14="http://schemas.microsoft.com/office/powerpoint/2010/main" val="3143822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7B2C3C-D54C-4359-AC8E-B1E22D952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948AB-F302-4097-9413-BCA39EC182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9A2684-2607-493A-A3DA-8C147CC671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9167D2-B043-4253-A125-421989033CF2}" type="datetimeFigureOut">
              <a:rPr lang="en-US" smtClean="0"/>
              <a:t>8/23/2019</a:t>
            </a:fld>
            <a:endParaRPr lang="en-US"/>
          </a:p>
        </p:txBody>
      </p:sp>
      <p:sp>
        <p:nvSpPr>
          <p:cNvPr id="5" name="Footer Placeholder 4">
            <a:extLst>
              <a:ext uri="{FF2B5EF4-FFF2-40B4-BE49-F238E27FC236}">
                <a16:creationId xmlns:a16="http://schemas.microsoft.com/office/drawing/2014/main" id="{AFCBFA8A-9767-49D1-8054-C69680FD52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C875CA-83F5-435D-8939-549DF29E35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34FB27-59DC-4D2C-B3EB-440121B58F58}" type="slidenum">
              <a:rPr lang="en-US" smtClean="0"/>
              <a:t>‹#›</a:t>
            </a:fld>
            <a:endParaRPr lang="en-US"/>
          </a:p>
        </p:txBody>
      </p:sp>
    </p:spTree>
    <p:extLst>
      <p:ext uri="{BB962C8B-B14F-4D97-AF65-F5344CB8AC3E}">
        <p14:creationId xmlns:p14="http://schemas.microsoft.com/office/powerpoint/2010/main" val="169838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www.mathworks.com/solutions/machine-learning.html" TargetMode="External"/><Relationship Id="rId2" Type="http://schemas.openxmlformats.org/officeDocument/2006/relationships/hyperlink" Target="https://www.maplesoft.com/applications/category.aspx?cid=215&amp;oldversions=true"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analyticsvidhya.com/blog/2016/10/17-ultimate-data-science-projects-to-boost-your-knowledge-and-skills/"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www.dataquest.io/blog/free-datasets-for-projec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7.gif"/><Relationship Id="rId3" Type="http://schemas.openxmlformats.org/officeDocument/2006/relationships/chart" Target="../charts/chart2.xml"/><Relationship Id="rId7" Type="http://schemas.openxmlformats.org/officeDocument/2006/relationships/image" Target="../media/image26.gif"/><Relationship Id="rId2" Type="http://schemas.openxmlformats.org/officeDocument/2006/relationships/image" Target="../media/image23.gif"/><Relationship Id="rId1" Type="http://schemas.openxmlformats.org/officeDocument/2006/relationships/slideLayout" Target="../slideLayouts/slideLayout7.xml"/><Relationship Id="rId6" Type="http://schemas.openxmlformats.org/officeDocument/2006/relationships/image" Target="../media/image25.gif"/><Relationship Id="rId11" Type="http://schemas.openxmlformats.org/officeDocument/2006/relationships/image" Target="../media/image30.gif"/><Relationship Id="rId5" Type="http://schemas.openxmlformats.org/officeDocument/2006/relationships/image" Target="../media/image24.gif"/><Relationship Id="rId10" Type="http://schemas.openxmlformats.org/officeDocument/2006/relationships/image" Target="../media/image29.gif"/><Relationship Id="rId4" Type="http://schemas.openxmlformats.org/officeDocument/2006/relationships/image" Target="../media/image6.gif"/><Relationship Id="rId9" Type="http://schemas.openxmlformats.org/officeDocument/2006/relationships/image" Target="../media/image28.gif"/></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hive.apache.org/" TargetMode="External"/><Relationship Id="rId13" Type="http://schemas.openxmlformats.org/officeDocument/2006/relationships/hyperlink" Target="http://zookeeper.apache.org/" TargetMode="External"/><Relationship Id="rId3" Type="http://schemas.openxmlformats.org/officeDocument/2006/relationships/hyperlink" Target="http://incubator.apache.org/ambari/" TargetMode="External"/><Relationship Id="rId7" Type="http://schemas.openxmlformats.org/officeDocument/2006/relationships/hyperlink" Target="http://hbase.apache.org/" TargetMode="External"/><Relationship Id="rId12" Type="http://schemas.openxmlformats.org/officeDocument/2006/relationships/hyperlink" Target="http://tez.incubator.apache.org/" TargetMode="Externa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hyperlink" Target="http://incubator.apache.org/chukwa/" TargetMode="External"/><Relationship Id="rId11" Type="http://schemas.openxmlformats.org/officeDocument/2006/relationships/hyperlink" Target="http://spark.incubator.apache.org/" TargetMode="External"/><Relationship Id="rId5" Type="http://schemas.openxmlformats.org/officeDocument/2006/relationships/hyperlink" Target="http://cassandra.apache.org/" TargetMode="External"/><Relationship Id="rId10" Type="http://schemas.openxmlformats.org/officeDocument/2006/relationships/hyperlink" Target="http://pig.apache.org/" TargetMode="External"/><Relationship Id="rId4" Type="http://schemas.openxmlformats.org/officeDocument/2006/relationships/hyperlink" Target="http://avro.apache.org/" TargetMode="External"/><Relationship Id="rId9" Type="http://schemas.openxmlformats.org/officeDocument/2006/relationships/hyperlink" Target="http://mahout.apache.org/"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hive.apache.org/" TargetMode="External"/><Relationship Id="rId13" Type="http://schemas.openxmlformats.org/officeDocument/2006/relationships/hyperlink" Target="http://zookeeper.apache.org/" TargetMode="External"/><Relationship Id="rId3" Type="http://schemas.openxmlformats.org/officeDocument/2006/relationships/hyperlink" Target="http://incubator.apache.org/ambari/" TargetMode="External"/><Relationship Id="rId7" Type="http://schemas.openxmlformats.org/officeDocument/2006/relationships/hyperlink" Target="http://hbase.apache.org/" TargetMode="External"/><Relationship Id="rId12" Type="http://schemas.openxmlformats.org/officeDocument/2006/relationships/hyperlink" Target="http://tez.incubator.apache.org/" TargetMode="Externa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hyperlink" Target="http://incubator.apache.org/chukwa/" TargetMode="External"/><Relationship Id="rId11" Type="http://schemas.openxmlformats.org/officeDocument/2006/relationships/hyperlink" Target="http://spark.incubator.apache.org/" TargetMode="External"/><Relationship Id="rId5" Type="http://schemas.openxmlformats.org/officeDocument/2006/relationships/hyperlink" Target="http://cassandra.apache.org/" TargetMode="External"/><Relationship Id="rId10" Type="http://schemas.openxmlformats.org/officeDocument/2006/relationships/hyperlink" Target="http://pig.apache.org/" TargetMode="External"/><Relationship Id="rId4" Type="http://schemas.openxmlformats.org/officeDocument/2006/relationships/hyperlink" Target="http://avro.apache.org/" TargetMode="External"/><Relationship Id="rId9" Type="http://schemas.openxmlformats.org/officeDocument/2006/relationships/hyperlink" Target="http://mahout.apache.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30438"/>
            <a:ext cx="9144000" cy="2387600"/>
          </a:xfrm>
        </p:spPr>
        <p:txBody>
          <a:bodyPr/>
          <a:lstStyle/>
          <a:p>
            <a:r>
              <a:rPr lang="en-US" sz="2800" dirty="0">
                <a:solidFill>
                  <a:srgbClr val="465562">
                    <a:lumMod val="75000"/>
                  </a:srgbClr>
                </a:solidFill>
              </a:rPr>
              <a:t>Math 5365:</a:t>
            </a:r>
            <a:r>
              <a:rPr lang="en-US" sz="2800" dirty="0">
                <a:solidFill>
                  <a:srgbClr val="FFFFFF">
                    <a:lumMod val="65000"/>
                  </a:srgbClr>
                </a:solidFill>
              </a:rPr>
              <a:t>Computer Literacy &amp; Programming</a:t>
            </a:r>
            <a:r>
              <a:rPr lang="en-US" sz="2800" dirty="0">
                <a:solidFill>
                  <a:srgbClr val="465562">
                    <a:lumMod val="75000"/>
                  </a:srgbClr>
                </a:solidFill>
              </a:rPr>
              <a:t>;</a:t>
            </a:r>
            <a:r>
              <a:rPr lang="en-US" sz="2800" dirty="0">
                <a:solidFill>
                  <a:srgbClr val="FFFFFF">
                    <a:lumMod val="75000"/>
                  </a:srgbClr>
                </a:solidFill>
              </a:rPr>
              <a:t> </a:t>
            </a:r>
            <a:r>
              <a:rPr lang="en-US" sz="2800" b="1" i="1" dirty="0">
                <a:solidFill>
                  <a:srgbClr val="465562">
                    <a:lumMod val="75000"/>
                  </a:srgbClr>
                </a:solidFill>
              </a:rPr>
              <a:t>Mathematical Foundations of Data Science with Applications on the MAPLE and MATLAB Platforms</a:t>
            </a:r>
            <a:endParaRPr lang="en-US" dirty="0"/>
          </a:p>
        </p:txBody>
      </p:sp>
      <p:sp>
        <p:nvSpPr>
          <p:cNvPr id="3" name="Subtitle 2"/>
          <p:cNvSpPr>
            <a:spLocks noGrp="1"/>
          </p:cNvSpPr>
          <p:nvPr>
            <p:ph type="subTitle" idx="1"/>
          </p:nvPr>
        </p:nvSpPr>
        <p:spPr>
          <a:xfrm>
            <a:off x="1524000" y="5129029"/>
            <a:ext cx="9144000" cy="1655762"/>
          </a:xfrm>
        </p:spPr>
        <p:txBody>
          <a:bodyPr>
            <a:normAutofit/>
          </a:bodyPr>
          <a:lstStyle/>
          <a:p>
            <a:r>
              <a:rPr lang="en-US" sz="4000" dirty="0"/>
              <a:t>INTRODUCTION</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4AB51B-0F3A-4CFB-92BD-EDEAA2E0E49E}"/>
              </a:ext>
            </a:extLst>
          </p:cNvPr>
          <p:cNvPicPr>
            <a:picLocks noChangeAspect="1"/>
          </p:cNvPicPr>
          <p:nvPr/>
        </p:nvPicPr>
        <p:blipFill rotWithShape="1">
          <a:blip r:embed="rId2"/>
          <a:srcRect t="10208" r="1" b="9226"/>
          <a:stretch/>
        </p:blipFill>
        <p:spPr>
          <a:xfrm>
            <a:off x="5669281" y="2285999"/>
            <a:ext cx="6522720" cy="2286000"/>
          </a:xfrm>
          <a:prstGeom prst="rect">
            <a:avLst/>
          </a:prstGeom>
        </p:spPr>
      </p:pic>
      <p:pic>
        <p:nvPicPr>
          <p:cNvPr id="3" name="Picture 2" descr="A picture containing building, outdoor&#10;&#10;Description generated with high confidence">
            <a:extLst>
              <a:ext uri="{FF2B5EF4-FFF2-40B4-BE49-F238E27FC236}">
                <a16:creationId xmlns:a16="http://schemas.microsoft.com/office/drawing/2014/main" id="{D41942C0-2068-4ED1-AE34-E4D34E58AC02}"/>
              </a:ext>
            </a:extLst>
          </p:cNvPr>
          <p:cNvPicPr>
            <a:picLocks noChangeAspect="1"/>
          </p:cNvPicPr>
          <p:nvPr/>
        </p:nvPicPr>
        <p:blipFill rotWithShape="1">
          <a:blip r:embed="rId3"/>
          <a:srcRect t="7517" r="-1" b="29930"/>
          <a:stretch/>
        </p:blipFill>
        <p:spPr>
          <a:xfrm>
            <a:off x="4693921" y="-478"/>
            <a:ext cx="7498080" cy="2286478"/>
          </a:xfrm>
          <a:prstGeom prst="rect">
            <a:avLst/>
          </a:prstGeom>
        </p:spPr>
      </p:pic>
      <p:pic>
        <p:nvPicPr>
          <p:cNvPr id="4" name="Picture 3">
            <a:extLst>
              <a:ext uri="{FF2B5EF4-FFF2-40B4-BE49-F238E27FC236}">
                <a16:creationId xmlns:a16="http://schemas.microsoft.com/office/drawing/2014/main" id="{613119D1-5F1C-43A2-BA4D-C0B4427956E4}"/>
              </a:ext>
            </a:extLst>
          </p:cNvPr>
          <p:cNvPicPr>
            <a:picLocks noChangeAspect="1"/>
          </p:cNvPicPr>
          <p:nvPr/>
        </p:nvPicPr>
        <p:blipFill rotWithShape="1">
          <a:blip r:embed="rId4"/>
          <a:srcRect t="3397" r="2" b="2764"/>
          <a:stretch/>
        </p:blipFill>
        <p:spPr>
          <a:xfrm>
            <a:off x="6838122" y="4571999"/>
            <a:ext cx="5353878" cy="2286000"/>
          </a:xfrm>
          <a:prstGeom prst="rect">
            <a:avLst/>
          </a:prstGeom>
        </p:spPr>
      </p:pic>
      <p:sp>
        <p:nvSpPr>
          <p:cNvPr id="39" name="Freeform 3">
            <a:extLst>
              <a:ext uri="{FF2B5EF4-FFF2-40B4-BE49-F238E27FC236}">
                <a16:creationId xmlns:a16="http://schemas.microsoft.com/office/drawing/2014/main" id="{D3B67387-E1AF-4422-A3BE-470F36AAD91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4">
            <a:extLst>
              <a:ext uri="{FF2B5EF4-FFF2-40B4-BE49-F238E27FC236}">
                <a16:creationId xmlns:a16="http://schemas.microsoft.com/office/drawing/2014/main" id="{BFDB170C-F1C9-479A-B799-7374CFFFF7E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804672" y="2600325"/>
            <a:ext cx="4948428" cy="26512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5400" i="1" kern="1200">
                <a:solidFill>
                  <a:schemeClr val="bg1"/>
                </a:solidFill>
                <a:latin typeface="+mj-lt"/>
                <a:ea typeface="+mj-ea"/>
                <a:cs typeface="+mj-cs"/>
              </a:rPr>
              <a:t>Soft skills are in demand </a:t>
            </a:r>
          </a:p>
        </p:txBody>
      </p:sp>
    </p:spTree>
    <p:extLst>
      <p:ext uri="{BB962C8B-B14F-4D97-AF65-F5344CB8AC3E}">
        <p14:creationId xmlns:p14="http://schemas.microsoft.com/office/powerpoint/2010/main" val="7170472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map&#10;&#10;Description generated with high confidence">
            <a:extLst>
              <a:ext uri="{FF2B5EF4-FFF2-40B4-BE49-F238E27FC236}">
                <a16:creationId xmlns:a16="http://schemas.microsoft.com/office/drawing/2014/main" id="{A1E86FA3-982F-4F6B-8CE6-9CB8F60B2B97}"/>
              </a:ext>
            </a:extLst>
          </p:cNvPr>
          <p:cNvPicPr>
            <a:picLocks noChangeAspect="1"/>
          </p:cNvPicPr>
          <p:nvPr/>
        </p:nvPicPr>
        <p:blipFill rotWithShape="1">
          <a:blip r:embed="rId2">
            <a:extLst>
              <a:ext uri="{28A0092B-C50C-407E-A947-70E740481C1C}">
                <a14:useLocalDpi xmlns:a14="http://schemas.microsoft.com/office/drawing/2010/main" val="0"/>
              </a:ext>
            </a:extLst>
          </a:blip>
          <a:srcRect t="14482" b="7121"/>
          <a:stretch/>
        </p:blipFill>
        <p:spPr>
          <a:xfrm>
            <a:off x="20" y="10"/>
            <a:ext cx="12191980" cy="6857989"/>
          </a:xfrm>
          <a:prstGeom prst="rect">
            <a:avLst/>
          </a:prstGeom>
        </p:spPr>
      </p:pic>
      <p:sp>
        <p:nvSpPr>
          <p:cNvPr id="8"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9" name="Straight Connector 11">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FA1F7511-F36E-430E-8847-77DB8271CE6B}"/>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The Maple Environment</a:t>
            </a:r>
          </a:p>
        </p:txBody>
      </p:sp>
    </p:spTree>
    <p:extLst>
      <p:ext uri="{BB962C8B-B14F-4D97-AF65-F5344CB8AC3E}">
        <p14:creationId xmlns:p14="http://schemas.microsoft.com/office/powerpoint/2010/main" val="4042807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generated with very high confidence">
            <a:extLst>
              <a:ext uri="{FF2B5EF4-FFF2-40B4-BE49-F238E27FC236}">
                <a16:creationId xmlns:a16="http://schemas.microsoft.com/office/drawing/2014/main" id="{09B8A7EA-01C1-4B91-8DD1-5BDA6C35E33E}"/>
              </a:ext>
            </a:extLst>
          </p:cNvPr>
          <p:cNvPicPr>
            <a:picLocks noChangeAspect="1"/>
          </p:cNvPicPr>
          <p:nvPr/>
        </p:nvPicPr>
        <p:blipFill rotWithShape="1">
          <a:blip r:embed="rId2"/>
          <a:srcRect t="3806" b="1257"/>
          <a:stretch/>
        </p:blipFill>
        <p:spPr>
          <a:xfrm>
            <a:off x="20" y="10"/>
            <a:ext cx="12191980" cy="6857990"/>
          </a:xfrm>
          <a:prstGeom prst="rect">
            <a:avLst/>
          </a:prstGeom>
        </p:spPr>
      </p:pic>
      <p:sp>
        <p:nvSpPr>
          <p:cNvPr id="24" name="Freeform 5">
            <a:extLst>
              <a:ext uri="{FF2B5EF4-FFF2-40B4-BE49-F238E27FC236}">
                <a16:creationId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25" name="Straight Connector 9">
            <a:extLst>
              <a:ext uri="{FF2B5EF4-FFF2-40B4-BE49-F238E27FC236}">
                <a16:creationId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D11101A-8E72-401D-8AC3-20560CDFAB2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MATLAB &amp; Mathworks</a:t>
            </a:r>
          </a:p>
        </p:txBody>
      </p:sp>
    </p:spTree>
    <p:extLst>
      <p:ext uri="{BB962C8B-B14F-4D97-AF65-F5344CB8AC3E}">
        <p14:creationId xmlns:p14="http://schemas.microsoft.com/office/powerpoint/2010/main" val="3679569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13">
            <a:extLst>
              <a:ext uri="{FF2B5EF4-FFF2-40B4-BE49-F238E27FC236}">
                <a16:creationId xmlns:a16="http://schemas.microsoft.com/office/drawing/2014/main"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1">
            <a:extLst>
              <a:ext uri="{FF2B5EF4-FFF2-40B4-BE49-F238E27FC236}">
                <a16:creationId xmlns:a16="http://schemas.microsoft.com/office/drawing/2014/main"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2">
            <a:extLst>
              <a:ext uri="{FF2B5EF4-FFF2-40B4-BE49-F238E27FC236}">
                <a16:creationId xmlns:a16="http://schemas.microsoft.com/office/drawing/2014/main" id="{73365DC4-A5EC-4443-8196-77AC796A0359}"/>
              </a:ext>
            </a:extLst>
          </p:cNvPr>
          <p:cNvSpPr>
            <a:spLocks noGrp="1"/>
          </p:cNvSpPr>
          <p:nvPr>
            <p:ph type="title"/>
          </p:nvPr>
        </p:nvSpPr>
        <p:spPr>
          <a:xfrm>
            <a:off x="833002" y="365125"/>
            <a:ext cx="10520702" cy="1325563"/>
          </a:xfrm>
        </p:spPr>
        <p:txBody>
          <a:bodyPr>
            <a:normAutofit/>
          </a:bodyPr>
          <a:lstStyle/>
          <a:p>
            <a:r>
              <a:rPr lang="en-US" dirty="0"/>
              <a:t>Course Mission</a:t>
            </a:r>
          </a:p>
        </p:txBody>
      </p:sp>
      <p:graphicFrame>
        <p:nvGraphicFramePr>
          <p:cNvPr id="25" name="Content Placeholder 3"/>
          <p:cNvGraphicFramePr>
            <a:graphicFrameLocks noGrp="1"/>
          </p:cNvGraphicFramePr>
          <p:nvPr>
            <p:ph idx="1"/>
            <p:extLst>
              <p:ext uri="{D42A27DB-BD31-4B8C-83A1-F6EECF244321}">
                <p14:modId xmlns:p14="http://schemas.microsoft.com/office/powerpoint/2010/main" val="2273933381"/>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965DE173-288C-4612-B917-03FCDFBD7753}"/>
              </a:ext>
            </a:extLst>
          </p:cNvPr>
          <p:cNvSpPr txBox="1"/>
          <p:nvPr/>
        </p:nvSpPr>
        <p:spPr>
          <a:xfrm rot="20059172">
            <a:off x="5568903" y="1404849"/>
            <a:ext cx="3797300" cy="1200329"/>
          </a:xfrm>
          <a:prstGeom prst="rect">
            <a:avLst/>
          </a:prstGeom>
          <a:noFill/>
        </p:spPr>
        <p:txBody>
          <a:bodyPr wrap="square" rtlCol="0">
            <a:spAutoFit/>
          </a:bodyPr>
          <a:lstStyle/>
          <a:p>
            <a:pPr algn="ctr"/>
            <a:r>
              <a:rPr lang="en-US" sz="3600" b="1" dirty="0">
                <a:solidFill>
                  <a:srgbClr val="FFFF00"/>
                </a:solidFill>
                <a:effectLst>
                  <a:outerShdw blurRad="38100" dist="38100" dir="2700000" algn="tl">
                    <a:srgbClr val="000000">
                      <a:alpha val="43137"/>
                    </a:srgbClr>
                  </a:outerShdw>
                </a:effectLst>
              </a:rPr>
              <a:t>Data curation </a:t>
            </a:r>
          </a:p>
          <a:p>
            <a:pPr algn="ctr"/>
            <a:r>
              <a:rPr lang="en-US" sz="3600" b="1" dirty="0">
                <a:solidFill>
                  <a:srgbClr val="FFFF00"/>
                </a:solidFill>
                <a:effectLst>
                  <a:outerShdw blurRad="38100" dist="38100" dir="2700000" algn="tl">
                    <a:srgbClr val="000000">
                      <a:alpha val="43137"/>
                    </a:srgbClr>
                  </a:outerShdw>
                </a:effectLst>
              </a:rPr>
              <a:t>problems </a:t>
            </a:r>
          </a:p>
        </p:txBody>
      </p:sp>
    </p:spTree>
    <p:extLst>
      <p:ext uri="{BB962C8B-B14F-4D97-AF65-F5344CB8AC3E}">
        <p14:creationId xmlns:p14="http://schemas.microsoft.com/office/powerpoint/2010/main" val="119984042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600" y="382773"/>
            <a:ext cx="10824800" cy="1754326"/>
          </a:xfrm>
          <a:prstGeom prst="rect">
            <a:avLst/>
          </a:prstGeom>
          <a:noFill/>
        </p:spPr>
        <p:txBody>
          <a:bodyPr wrap="square" rtlCol="0">
            <a:spAutoFit/>
          </a:bodyPr>
          <a:lstStyle/>
          <a:p>
            <a:pPr algn="ctr"/>
            <a:r>
              <a:rPr lang="en-US" sz="3600" dirty="0"/>
              <a:t>Why have the new methods of data analysis been developed only recently? </a:t>
            </a:r>
          </a:p>
          <a:p>
            <a:pPr algn="ctr"/>
            <a:r>
              <a:rPr lang="en-US" sz="3600" dirty="0"/>
              <a:t>(The earliest approaches are dated back to the WWII) </a:t>
            </a:r>
          </a:p>
        </p:txBody>
      </p:sp>
      <p:sp>
        <p:nvSpPr>
          <p:cNvPr id="6" name="Rectangle 5"/>
          <p:cNvSpPr/>
          <p:nvPr/>
        </p:nvSpPr>
        <p:spPr>
          <a:xfrm>
            <a:off x="5663537" y="4197682"/>
            <a:ext cx="6237412" cy="523220"/>
          </a:xfrm>
          <a:prstGeom prst="rect">
            <a:avLst/>
          </a:prstGeom>
        </p:spPr>
        <p:txBody>
          <a:bodyPr wrap="square">
            <a:spAutoFit/>
          </a:bodyPr>
          <a:lstStyle/>
          <a:p>
            <a:r>
              <a:rPr lang="en-US" sz="2800" i="1" dirty="0"/>
              <a:t>A culture of Thought Experiments…</a:t>
            </a:r>
          </a:p>
        </p:txBody>
      </p:sp>
      <p:pic>
        <p:nvPicPr>
          <p:cNvPr id="2" name="Picture 1">
            <a:extLst>
              <a:ext uri="{FF2B5EF4-FFF2-40B4-BE49-F238E27FC236}">
                <a16:creationId xmlns:a16="http://schemas.microsoft.com/office/drawing/2014/main" id="{E09B5A2F-993A-4B6B-95F4-DE94D4CFBA72}"/>
              </a:ext>
            </a:extLst>
          </p:cNvPr>
          <p:cNvPicPr>
            <a:picLocks noChangeAspect="1"/>
          </p:cNvPicPr>
          <p:nvPr/>
        </p:nvPicPr>
        <p:blipFill>
          <a:blip r:embed="rId2"/>
          <a:stretch>
            <a:fillRect/>
          </a:stretch>
        </p:blipFill>
        <p:spPr>
          <a:xfrm>
            <a:off x="683600" y="2752767"/>
            <a:ext cx="4550733" cy="3413050"/>
          </a:xfrm>
          <a:prstGeom prst="rect">
            <a:avLst/>
          </a:prstGeom>
        </p:spPr>
      </p:pic>
    </p:spTree>
    <p:extLst>
      <p:ext uri="{BB962C8B-B14F-4D97-AF65-F5344CB8AC3E}">
        <p14:creationId xmlns:p14="http://schemas.microsoft.com/office/powerpoint/2010/main" val="2019044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B00DE-BE8E-46F3-941F-F59243F7EA9A}"/>
              </a:ext>
            </a:extLst>
          </p:cNvPr>
          <p:cNvSpPr>
            <a:spLocks noGrp="1"/>
          </p:cNvSpPr>
          <p:nvPr>
            <p:ph type="title"/>
          </p:nvPr>
        </p:nvSpPr>
        <p:spPr>
          <a:xfrm>
            <a:off x="220202" y="84992"/>
            <a:ext cx="10515600" cy="1325563"/>
          </a:xfrm>
        </p:spPr>
        <p:txBody>
          <a:bodyPr/>
          <a:lstStyle/>
          <a:p>
            <a:r>
              <a:rPr lang="en-US" dirty="0"/>
              <a:t>Cultural Mission</a:t>
            </a:r>
          </a:p>
        </p:txBody>
      </p:sp>
      <p:graphicFrame>
        <p:nvGraphicFramePr>
          <p:cNvPr id="4" name="Content Placeholder 3">
            <a:extLst>
              <a:ext uri="{FF2B5EF4-FFF2-40B4-BE49-F238E27FC236}">
                <a16:creationId xmlns:a16="http://schemas.microsoft.com/office/drawing/2014/main" id="{C49A5B04-78F0-4962-B259-27B30685DFD1}"/>
              </a:ext>
            </a:extLst>
          </p:cNvPr>
          <p:cNvGraphicFramePr>
            <a:graphicFrameLocks noGrp="1"/>
          </p:cNvGraphicFramePr>
          <p:nvPr>
            <p:ph idx="1"/>
            <p:extLst>
              <p:ext uri="{D42A27DB-BD31-4B8C-83A1-F6EECF244321}">
                <p14:modId xmlns:p14="http://schemas.microsoft.com/office/powerpoint/2010/main" val="525416518"/>
              </p:ext>
            </p:extLst>
          </p:nvPr>
        </p:nvGraphicFramePr>
        <p:xfrm>
          <a:off x="4147983" y="1530744"/>
          <a:ext cx="7886700" cy="2746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B696CD95-45F4-4BD2-96F6-76F72F500BDE}"/>
              </a:ext>
            </a:extLst>
          </p:cNvPr>
          <p:cNvSpPr/>
          <p:nvPr/>
        </p:nvSpPr>
        <p:spPr>
          <a:xfrm>
            <a:off x="726440" y="2294188"/>
            <a:ext cx="2628900"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Science</a:t>
            </a:r>
          </a:p>
        </p:txBody>
      </p:sp>
      <p:sp>
        <p:nvSpPr>
          <p:cNvPr id="6" name="TextBox 5">
            <a:extLst>
              <a:ext uri="{FF2B5EF4-FFF2-40B4-BE49-F238E27FC236}">
                <a16:creationId xmlns:a16="http://schemas.microsoft.com/office/drawing/2014/main" id="{5F4ABDD7-9DF9-45FA-A537-05C92C2AF533}"/>
              </a:ext>
            </a:extLst>
          </p:cNvPr>
          <p:cNvSpPr txBox="1"/>
          <p:nvPr/>
        </p:nvSpPr>
        <p:spPr>
          <a:xfrm>
            <a:off x="4936636" y="3505726"/>
            <a:ext cx="2501900" cy="830997"/>
          </a:xfrm>
          <a:prstGeom prst="rect">
            <a:avLst/>
          </a:prstGeom>
          <a:noFill/>
        </p:spPr>
        <p:txBody>
          <a:bodyPr wrap="square" rtlCol="0">
            <a:spAutoFit/>
          </a:bodyPr>
          <a:lstStyle/>
          <a:p>
            <a:pPr algn="ctr"/>
            <a:r>
              <a:rPr lang="en-US" sz="2400" i="1" dirty="0"/>
              <a:t>Always a social construct  </a:t>
            </a:r>
          </a:p>
        </p:txBody>
      </p:sp>
      <p:sp>
        <p:nvSpPr>
          <p:cNvPr id="8" name="TextBox 7">
            <a:extLst>
              <a:ext uri="{FF2B5EF4-FFF2-40B4-BE49-F238E27FC236}">
                <a16:creationId xmlns:a16="http://schemas.microsoft.com/office/drawing/2014/main" id="{83A38B3E-4A44-4AAC-B397-C5510D20A2A5}"/>
              </a:ext>
            </a:extLst>
          </p:cNvPr>
          <p:cNvSpPr txBox="1"/>
          <p:nvPr/>
        </p:nvSpPr>
        <p:spPr>
          <a:xfrm>
            <a:off x="7557292" y="3505726"/>
            <a:ext cx="4358635" cy="830997"/>
          </a:xfrm>
          <a:prstGeom prst="rect">
            <a:avLst/>
          </a:prstGeom>
          <a:noFill/>
        </p:spPr>
        <p:txBody>
          <a:bodyPr wrap="square" rtlCol="0">
            <a:spAutoFit/>
          </a:bodyPr>
          <a:lstStyle/>
          <a:p>
            <a:pPr algn="ctr"/>
            <a:r>
              <a:rPr lang="en-US" sz="2400" i="1" dirty="0"/>
              <a:t>Forgery &amp; falsification to meet socially acceptable expectations</a:t>
            </a:r>
          </a:p>
        </p:txBody>
      </p:sp>
      <p:sp>
        <p:nvSpPr>
          <p:cNvPr id="15" name="Rectangle 14">
            <a:extLst>
              <a:ext uri="{FF2B5EF4-FFF2-40B4-BE49-F238E27FC236}">
                <a16:creationId xmlns:a16="http://schemas.microsoft.com/office/drawing/2014/main" id="{52BE20E4-BE81-4263-AEF9-C8CFDF9E1B87}"/>
              </a:ext>
            </a:extLst>
          </p:cNvPr>
          <p:cNvSpPr/>
          <p:nvPr/>
        </p:nvSpPr>
        <p:spPr>
          <a:xfrm>
            <a:off x="5148267" y="282712"/>
            <a:ext cx="6366080" cy="1569660"/>
          </a:xfrm>
          <a:prstGeom prst="rect">
            <a:avLst/>
          </a:prstGeom>
        </p:spPr>
        <p:txBody>
          <a:bodyPr wrap="square">
            <a:spAutoFit/>
          </a:bodyPr>
          <a:lstStyle/>
          <a:p>
            <a:pPr algn="r"/>
            <a:r>
              <a:rPr lang="en-US" sz="2400" dirty="0"/>
              <a:t>“</a:t>
            </a:r>
            <a:r>
              <a:rPr lang="en-US" sz="2400" i="1" dirty="0"/>
              <a:t>Science is the legitimate and beloved daughter of the Church and she must have confidence in the Church</a:t>
            </a:r>
            <a:r>
              <a:rPr lang="en-US" sz="2400" dirty="0"/>
              <a:t>” © Cardinal </a:t>
            </a:r>
            <a:r>
              <a:rPr lang="en-US" sz="2400" dirty="0" err="1"/>
              <a:t>Barberini</a:t>
            </a:r>
            <a:r>
              <a:rPr lang="en-US" sz="2400" dirty="0"/>
              <a:t> </a:t>
            </a:r>
          </a:p>
          <a:p>
            <a:pPr algn="r"/>
            <a:r>
              <a:rPr lang="en-US" sz="2400" dirty="0"/>
              <a:t>(Materials of the Galileo Process GBA 5: 146).</a:t>
            </a:r>
          </a:p>
        </p:txBody>
      </p:sp>
      <p:sp>
        <p:nvSpPr>
          <p:cNvPr id="11" name="Rectangle 10"/>
          <p:cNvSpPr/>
          <p:nvPr/>
        </p:nvSpPr>
        <p:spPr>
          <a:xfrm>
            <a:off x="441548" y="5446760"/>
            <a:ext cx="2935997" cy="584775"/>
          </a:xfrm>
          <a:prstGeom prst="rect">
            <a:avLst/>
          </a:prstGeom>
        </p:spPr>
        <p:txBody>
          <a:bodyPr wrap="none">
            <a:spAutoFit/>
          </a:bodyPr>
          <a:lstStyle/>
          <a:p>
            <a:r>
              <a:rPr lang="en-US" sz="3200" dirty="0"/>
              <a:t>“science-based.”</a:t>
            </a:r>
          </a:p>
        </p:txBody>
      </p:sp>
      <p:cxnSp>
        <p:nvCxnSpPr>
          <p:cNvPr id="18" name="Straight Connector 17"/>
          <p:cNvCxnSpPr/>
          <p:nvPr/>
        </p:nvCxnSpPr>
        <p:spPr>
          <a:xfrm>
            <a:off x="953729" y="4916129"/>
            <a:ext cx="1563329" cy="1710813"/>
          </a:xfrm>
          <a:prstGeom prst="line">
            <a:avLst/>
          </a:prstGeom>
          <a:ln w="184150">
            <a:solidFill>
              <a:srgbClr val="FF0000">
                <a:alpha val="49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953729" y="4916129"/>
            <a:ext cx="1823764" cy="1710813"/>
          </a:xfrm>
          <a:prstGeom prst="line">
            <a:avLst/>
          </a:prstGeom>
          <a:ln w="184150">
            <a:solidFill>
              <a:srgbClr val="FF0000">
                <a:alpha val="49000"/>
              </a:srgbClr>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962958" y="5079037"/>
            <a:ext cx="8245087" cy="1384995"/>
          </a:xfrm>
          <a:prstGeom prst="rect">
            <a:avLst/>
          </a:prstGeom>
        </p:spPr>
        <p:txBody>
          <a:bodyPr wrap="square">
            <a:spAutoFit/>
          </a:bodyPr>
          <a:lstStyle/>
          <a:p>
            <a:pPr algn="ctr"/>
            <a:r>
              <a:rPr lang="en-US" sz="2800" i="1" dirty="0"/>
              <a:t>“CDC (Centers for Disease Control and Prevention) bases its recommendations on science in consideration with community standards and wishes”</a:t>
            </a:r>
          </a:p>
        </p:txBody>
      </p:sp>
    </p:spTree>
    <p:extLst>
      <p:ext uri="{BB962C8B-B14F-4D97-AF65-F5344CB8AC3E}">
        <p14:creationId xmlns:p14="http://schemas.microsoft.com/office/powerpoint/2010/main" val="366344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B00DE-BE8E-46F3-941F-F59243F7EA9A}"/>
              </a:ext>
            </a:extLst>
          </p:cNvPr>
          <p:cNvSpPr>
            <a:spLocks noGrp="1"/>
          </p:cNvSpPr>
          <p:nvPr>
            <p:ph type="title"/>
          </p:nvPr>
        </p:nvSpPr>
        <p:spPr>
          <a:xfrm>
            <a:off x="220202" y="84992"/>
            <a:ext cx="10515600" cy="1325563"/>
          </a:xfrm>
        </p:spPr>
        <p:txBody>
          <a:bodyPr/>
          <a:lstStyle/>
          <a:p>
            <a:r>
              <a:rPr lang="en-US" dirty="0"/>
              <a:t>Cultural Mission</a:t>
            </a:r>
          </a:p>
        </p:txBody>
      </p:sp>
      <p:sp>
        <p:nvSpPr>
          <p:cNvPr id="9" name="TextBox 8">
            <a:extLst>
              <a:ext uri="{FF2B5EF4-FFF2-40B4-BE49-F238E27FC236}">
                <a16:creationId xmlns:a16="http://schemas.microsoft.com/office/drawing/2014/main" id="{AA301485-31CC-4C92-8937-CE87DDE8544D}"/>
              </a:ext>
            </a:extLst>
          </p:cNvPr>
          <p:cNvSpPr txBox="1"/>
          <p:nvPr/>
        </p:nvSpPr>
        <p:spPr>
          <a:xfrm>
            <a:off x="4994929" y="1585762"/>
            <a:ext cx="5270500" cy="646331"/>
          </a:xfrm>
          <a:prstGeom prst="rect">
            <a:avLst/>
          </a:prstGeom>
          <a:noFill/>
        </p:spPr>
        <p:txBody>
          <a:bodyPr wrap="square" rtlCol="0">
            <a:spAutoFit/>
          </a:bodyPr>
          <a:lstStyle/>
          <a:p>
            <a:pPr algn="ctr"/>
            <a:r>
              <a:rPr lang="en-US" i="1" dirty="0"/>
              <a:t>They say that models are necessary to “understand” the data</a:t>
            </a:r>
          </a:p>
        </p:txBody>
      </p:sp>
      <p:sp>
        <p:nvSpPr>
          <p:cNvPr id="15" name="Rectangle 14">
            <a:extLst>
              <a:ext uri="{FF2B5EF4-FFF2-40B4-BE49-F238E27FC236}">
                <a16:creationId xmlns:a16="http://schemas.microsoft.com/office/drawing/2014/main" id="{52BE20E4-BE81-4263-AEF9-C8CFDF9E1B87}"/>
              </a:ext>
            </a:extLst>
          </p:cNvPr>
          <p:cNvSpPr/>
          <p:nvPr/>
        </p:nvSpPr>
        <p:spPr>
          <a:xfrm>
            <a:off x="5668603" y="360996"/>
            <a:ext cx="6366080" cy="923330"/>
          </a:xfrm>
          <a:prstGeom prst="rect">
            <a:avLst/>
          </a:prstGeom>
        </p:spPr>
        <p:txBody>
          <a:bodyPr wrap="square">
            <a:spAutoFit/>
          </a:bodyPr>
          <a:lstStyle/>
          <a:p>
            <a:pPr algn="r"/>
            <a:r>
              <a:rPr lang="en-US" dirty="0"/>
              <a:t>“</a:t>
            </a:r>
            <a:r>
              <a:rPr lang="en-US" i="1" dirty="0"/>
              <a:t>Science is the legitimate and beloved daughter of the Church and she must have confidence in the Church</a:t>
            </a:r>
            <a:r>
              <a:rPr lang="en-US" dirty="0"/>
              <a:t>” © Cardinal </a:t>
            </a:r>
            <a:r>
              <a:rPr lang="en-US" dirty="0" err="1"/>
              <a:t>Barberini</a:t>
            </a:r>
            <a:r>
              <a:rPr lang="en-US" dirty="0"/>
              <a:t> </a:t>
            </a:r>
          </a:p>
          <a:p>
            <a:pPr algn="r"/>
            <a:r>
              <a:rPr lang="en-US" dirty="0"/>
              <a:t>(Materials of the Galileo Process GBA 5: 146).</a:t>
            </a:r>
          </a:p>
        </p:txBody>
      </p:sp>
      <p:grpSp>
        <p:nvGrpSpPr>
          <p:cNvPr id="13" name="Group 12">
            <a:extLst>
              <a:ext uri="{FF2B5EF4-FFF2-40B4-BE49-F238E27FC236}">
                <a16:creationId xmlns:a16="http://schemas.microsoft.com/office/drawing/2014/main" id="{AADAF389-6335-498E-9DFA-3EC09580E39A}"/>
              </a:ext>
            </a:extLst>
          </p:cNvPr>
          <p:cNvGrpSpPr/>
          <p:nvPr/>
        </p:nvGrpSpPr>
        <p:grpSpPr>
          <a:xfrm>
            <a:off x="580352" y="5224886"/>
            <a:ext cx="10948360" cy="1540933"/>
            <a:chOff x="1720850" y="4634142"/>
            <a:chExt cx="10948360" cy="1540933"/>
          </a:xfrm>
        </p:grpSpPr>
        <p:sp>
          <p:nvSpPr>
            <p:cNvPr id="14" name="Rectangle: Rounded Corners 9">
              <a:extLst>
                <a:ext uri="{FF2B5EF4-FFF2-40B4-BE49-F238E27FC236}">
                  <a16:creationId xmlns:a16="http://schemas.microsoft.com/office/drawing/2014/main" id="{5235A951-05AB-483A-8526-FEF69581AFD5}"/>
                </a:ext>
              </a:extLst>
            </p:cNvPr>
            <p:cNvSpPr/>
            <p:nvPr/>
          </p:nvSpPr>
          <p:spPr>
            <a:xfrm>
              <a:off x="1720850" y="4768584"/>
              <a:ext cx="2628900"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“Post-Science”</a:t>
              </a:r>
            </a:p>
          </p:txBody>
        </p:sp>
        <p:graphicFrame>
          <p:nvGraphicFramePr>
            <p:cNvPr id="16" name="Diagram 15">
              <a:extLst>
                <a:ext uri="{FF2B5EF4-FFF2-40B4-BE49-F238E27FC236}">
                  <a16:creationId xmlns:a16="http://schemas.microsoft.com/office/drawing/2014/main" id="{5E080D29-17AE-41AE-AF34-28A012D5B28E}"/>
                </a:ext>
              </a:extLst>
            </p:cNvPr>
            <p:cNvGraphicFramePr/>
            <p:nvPr/>
          </p:nvGraphicFramePr>
          <p:xfrm>
            <a:off x="4846448" y="4634142"/>
            <a:ext cx="7822762" cy="15409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
        <p:nvSpPr>
          <p:cNvPr id="17" name="Arrow: Right 2">
            <a:extLst>
              <a:ext uri="{FF2B5EF4-FFF2-40B4-BE49-F238E27FC236}">
                <a16:creationId xmlns:a16="http://schemas.microsoft.com/office/drawing/2014/main" id="{51EBEF5E-4E1A-4766-B575-AFF054D01784}"/>
              </a:ext>
            </a:extLst>
          </p:cNvPr>
          <p:cNvSpPr/>
          <p:nvPr/>
        </p:nvSpPr>
        <p:spPr>
          <a:xfrm rot="16200000">
            <a:off x="4971534" y="5224546"/>
            <a:ext cx="394283" cy="260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2">
            <a:extLst>
              <a:ext uri="{FF2B5EF4-FFF2-40B4-BE49-F238E27FC236}">
                <a16:creationId xmlns:a16="http://schemas.microsoft.com/office/drawing/2014/main" id="{6440BAD3-E4AB-4715-A8A3-14511F7BDEFE}"/>
              </a:ext>
            </a:extLst>
          </p:cNvPr>
          <p:cNvSpPr/>
          <p:nvPr/>
        </p:nvSpPr>
        <p:spPr>
          <a:xfrm rot="16200000">
            <a:off x="9768074" y="5243942"/>
            <a:ext cx="394283" cy="2600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3B66DB2-8A74-4B4F-85B7-252CA594C290}"/>
              </a:ext>
            </a:extLst>
          </p:cNvPr>
          <p:cNvSpPr txBox="1"/>
          <p:nvPr/>
        </p:nvSpPr>
        <p:spPr>
          <a:xfrm>
            <a:off x="3588647" y="4499366"/>
            <a:ext cx="3923198" cy="646331"/>
          </a:xfrm>
          <a:prstGeom prst="rect">
            <a:avLst/>
          </a:prstGeom>
          <a:noFill/>
        </p:spPr>
        <p:txBody>
          <a:bodyPr wrap="square" rtlCol="0">
            <a:spAutoFit/>
          </a:bodyPr>
          <a:lstStyle/>
          <a:p>
            <a:pPr algn="ctr"/>
            <a:r>
              <a:rPr lang="en-US" i="1" dirty="0">
                <a:solidFill>
                  <a:srgbClr val="0070C0"/>
                </a:solidFill>
              </a:rPr>
              <a:t>Automated interpretation 1 (dramatic reduction of degrees of freedom)</a:t>
            </a:r>
          </a:p>
        </p:txBody>
      </p:sp>
      <p:sp>
        <p:nvSpPr>
          <p:cNvPr id="22" name="TextBox 21">
            <a:extLst>
              <a:ext uri="{FF2B5EF4-FFF2-40B4-BE49-F238E27FC236}">
                <a16:creationId xmlns:a16="http://schemas.microsoft.com/office/drawing/2014/main" id="{FE0FD54D-1057-4E47-8B50-431BC7EEECFD}"/>
              </a:ext>
            </a:extLst>
          </p:cNvPr>
          <p:cNvSpPr txBox="1"/>
          <p:nvPr/>
        </p:nvSpPr>
        <p:spPr>
          <a:xfrm>
            <a:off x="7644192" y="4517978"/>
            <a:ext cx="4390491" cy="923330"/>
          </a:xfrm>
          <a:prstGeom prst="rect">
            <a:avLst/>
          </a:prstGeom>
          <a:noFill/>
        </p:spPr>
        <p:txBody>
          <a:bodyPr wrap="square" rtlCol="0">
            <a:spAutoFit/>
          </a:bodyPr>
          <a:lstStyle/>
          <a:p>
            <a:pPr algn="ctr"/>
            <a:r>
              <a:rPr lang="en-US" i="1" dirty="0">
                <a:solidFill>
                  <a:srgbClr val="0070C0"/>
                </a:solidFill>
              </a:rPr>
              <a:t>Automated interpretation 2 (dramatic reduction of degrees of freedom)</a:t>
            </a:r>
          </a:p>
          <a:p>
            <a:endParaRPr lang="en-US" i="1" dirty="0"/>
          </a:p>
        </p:txBody>
      </p:sp>
      <p:sp>
        <p:nvSpPr>
          <p:cNvPr id="3" name="TextBox 2"/>
          <p:cNvSpPr txBox="1"/>
          <p:nvPr/>
        </p:nvSpPr>
        <p:spPr>
          <a:xfrm>
            <a:off x="5168675" y="6420100"/>
            <a:ext cx="6270165" cy="369332"/>
          </a:xfrm>
          <a:prstGeom prst="rect">
            <a:avLst/>
          </a:prstGeom>
          <a:noFill/>
        </p:spPr>
        <p:txBody>
          <a:bodyPr wrap="square" rtlCol="0">
            <a:spAutoFit/>
          </a:bodyPr>
          <a:lstStyle/>
          <a:p>
            <a:r>
              <a:rPr lang="en-US" i="1" dirty="0">
                <a:solidFill>
                  <a:srgbClr val="0070C0"/>
                </a:solidFill>
              </a:rPr>
              <a:t>A human is not involved in the interpretation process</a:t>
            </a:r>
          </a:p>
        </p:txBody>
      </p:sp>
      <p:graphicFrame>
        <p:nvGraphicFramePr>
          <p:cNvPr id="18" name="Content Placeholder 3">
            <a:extLst>
              <a:ext uri="{FF2B5EF4-FFF2-40B4-BE49-F238E27FC236}">
                <a16:creationId xmlns:a16="http://schemas.microsoft.com/office/drawing/2014/main" id="{6C710A09-0CDE-4E34-A625-2BA45D7FC0D7}"/>
              </a:ext>
            </a:extLst>
          </p:cNvPr>
          <p:cNvGraphicFramePr>
            <a:graphicFrameLocks/>
          </p:cNvGraphicFramePr>
          <p:nvPr>
            <p:extLst>
              <p:ext uri="{D42A27DB-BD31-4B8C-83A1-F6EECF244321}">
                <p14:modId xmlns:p14="http://schemas.microsoft.com/office/powerpoint/2010/main" val="885144861"/>
              </p:ext>
            </p:extLst>
          </p:nvPr>
        </p:nvGraphicFramePr>
        <p:xfrm>
          <a:off x="4147983" y="1530744"/>
          <a:ext cx="7886700" cy="274637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Rectangle: Rounded Corners 18">
            <a:extLst>
              <a:ext uri="{FF2B5EF4-FFF2-40B4-BE49-F238E27FC236}">
                <a16:creationId xmlns:a16="http://schemas.microsoft.com/office/drawing/2014/main" id="{EA2FC075-B4F1-4BE9-AA12-ED847249466C}"/>
              </a:ext>
            </a:extLst>
          </p:cNvPr>
          <p:cNvSpPr/>
          <p:nvPr/>
        </p:nvSpPr>
        <p:spPr>
          <a:xfrm>
            <a:off x="726440" y="2294188"/>
            <a:ext cx="2628900" cy="13255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effectLst>
                  <a:outerShdw blurRad="38100" dist="38100" dir="2700000" algn="tl">
                    <a:srgbClr val="000000">
                      <a:alpha val="43137"/>
                    </a:srgbClr>
                  </a:outerShdw>
                </a:effectLst>
              </a:rPr>
              <a:t>Science</a:t>
            </a:r>
          </a:p>
        </p:txBody>
      </p:sp>
      <p:sp>
        <p:nvSpPr>
          <p:cNvPr id="23" name="TextBox 22">
            <a:extLst>
              <a:ext uri="{FF2B5EF4-FFF2-40B4-BE49-F238E27FC236}">
                <a16:creationId xmlns:a16="http://schemas.microsoft.com/office/drawing/2014/main" id="{629818CE-2362-49A5-8348-C5AFF536711E}"/>
              </a:ext>
            </a:extLst>
          </p:cNvPr>
          <p:cNvSpPr txBox="1"/>
          <p:nvPr/>
        </p:nvSpPr>
        <p:spPr>
          <a:xfrm>
            <a:off x="4936636" y="3505726"/>
            <a:ext cx="2501900" cy="830997"/>
          </a:xfrm>
          <a:prstGeom prst="rect">
            <a:avLst/>
          </a:prstGeom>
          <a:noFill/>
        </p:spPr>
        <p:txBody>
          <a:bodyPr wrap="square" rtlCol="0">
            <a:spAutoFit/>
          </a:bodyPr>
          <a:lstStyle/>
          <a:p>
            <a:pPr algn="ctr"/>
            <a:r>
              <a:rPr lang="en-US" sz="2400" i="1" dirty="0"/>
              <a:t>Always a social construct  </a:t>
            </a:r>
          </a:p>
        </p:txBody>
      </p:sp>
      <p:sp>
        <p:nvSpPr>
          <p:cNvPr id="24" name="TextBox 23">
            <a:extLst>
              <a:ext uri="{FF2B5EF4-FFF2-40B4-BE49-F238E27FC236}">
                <a16:creationId xmlns:a16="http://schemas.microsoft.com/office/drawing/2014/main" id="{B093EEDB-53AA-489D-80C8-B668D08C0720}"/>
              </a:ext>
            </a:extLst>
          </p:cNvPr>
          <p:cNvSpPr txBox="1"/>
          <p:nvPr/>
        </p:nvSpPr>
        <p:spPr>
          <a:xfrm>
            <a:off x="7630179" y="3529614"/>
            <a:ext cx="4476307" cy="830997"/>
          </a:xfrm>
          <a:prstGeom prst="rect">
            <a:avLst/>
          </a:prstGeom>
          <a:noFill/>
        </p:spPr>
        <p:txBody>
          <a:bodyPr wrap="square" rtlCol="0">
            <a:spAutoFit/>
          </a:bodyPr>
          <a:lstStyle/>
          <a:p>
            <a:pPr algn="ctr"/>
            <a:r>
              <a:rPr lang="en-US" sz="2400" i="1" dirty="0"/>
              <a:t>Forgery &amp; falsification to meet socially acceptable expectations</a:t>
            </a:r>
          </a:p>
        </p:txBody>
      </p:sp>
    </p:spTree>
    <p:extLst>
      <p:ext uri="{BB962C8B-B14F-4D97-AF65-F5344CB8AC3E}">
        <p14:creationId xmlns:p14="http://schemas.microsoft.com/office/powerpoint/2010/main" val="1988805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88" y="355600"/>
            <a:ext cx="10515600" cy="1325563"/>
          </a:xfrm>
        </p:spPr>
        <p:txBody>
          <a:bodyPr/>
          <a:lstStyle/>
          <a:p>
            <a:r>
              <a:rPr lang="en-US" dirty="0"/>
              <a:t>Data literacy already in schools</a:t>
            </a:r>
          </a:p>
        </p:txBody>
      </p:sp>
      <p:sp>
        <p:nvSpPr>
          <p:cNvPr id="5" name="Text Placeholder 4"/>
          <p:cNvSpPr>
            <a:spLocks noGrp="1"/>
          </p:cNvSpPr>
          <p:nvPr>
            <p:ph type="body" idx="1"/>
          </p:nvPr>
        </p:nvSpPr>
        <p:spPr>
          <a:xfrm>
            <a:off x="895836" y="1723724"/>
            <a:ext cx="4551235" cy="823912"/>
          </a:xfrm>
        </p:spPr>
        <p:txBody>
          <a:bodyPr>
            <a:noAutofit/>
          </a:bodyPr>
          <a:lstStyle/>
          <a:p>
            <a:pPr algn="ctr"/>
            <a:r>
              <a:rPr lang="en-US" sz="1800" i="1" dirty="0"/>
              <a:t>Science: A few individuals chosen selectively, trained intensively, and paid highly to fit the data to a socially acceptable model</a:t>
            </a:r>
          </a:p>
        </p:txBody>
      </p:sp>
      <p:pic>
        <p:nvPicPr>
          <p:cNvPr id="9"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351013" y="2590197"/>
            <a:ext cx="3657600" cy="3514344"/>
          </a:xfrm>
        </p:spPr>
      </p:pic>
      <p:sp>
        <p:nvSpPr>
          <p:cNvPr id="7" name="Text Placeholder 6"/>
          <p:cNvSpPr>
            <a:spLocks noGrp="1"/>
          </p:cNvSpPr>
          <p:nvPr>
            <p:ph type="body" sz="quarter" idx="3"/>
          </p:nvPr>
        </p:nvSpPr>
        <p:spPr>
          <a:xfrm>
            <a:off x="6180364" y="1723724"/>
            <a:ext cx="5183188" cy="823912"/>
          </a:xfrm>
        </p:spPr>
        <p:txBody>
          <a:bodyPr>
            <a:normAutofit fontScale="92500" lnSpcReduction="20000"/>
          </a:bodyPr>
          <a:lstStyle/>
          <a:p>
            <a:r>
              <a:rPr lang="en-US" i="1" dirty="0"/>
              <a:t>Post-science: Everybody should be able to process the necessary data with their iPhones…</a:t>
            </a:r>
          </a:p>
        </p:txBody>
      </p:sp>
      <p:pic>
        <p:nvPicPr>
          <p:cNvPr id="10" name="Content Placeholder 9"/>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6155871" y="2590197"/>
            <a:ext cx="5199517" cy="3175172"/>
          </a:xfrm>
        </p:spPr>
      </p:pic>
      <p:sp>
        <p:nvSpPr>
          <p:cNvPr id="11" name="TextBox 10"/>
          <p:cNvSpPr txBox="1"/>
          <p:nvPr/>
        </p:nvSpPr>
        <p:spPr>
          <a:xfrm>
            <a:off x="839788" y="6104541"/>
            <a:ext cx="4607283" cy="523220"/>
          </a:xfrm>
          <a:prstGeom prst="rect">
            <a:avLst/>
          </a:prstGeom>
          <a:noFill/>
        </p:spPr>
        <p:txBody>
          <a:bodyPr wrap="square" rtlCol="0">
            <a:spAutoFit/>
          </a:bodyPr>
          <a:lstStyle/>
          <a:p>
            <a:pPr algn="ctr"/>
            <a:r>
              <a:rPr lang="en-US" sz="2800" dirty="0"/>
              <a:t>“Priests of science”</a:t>
            </a:r>
          </a:p>
        </p:txBody>
      </p:sp>
      <p:sp>
        <p:nvSpPr>
          <p:cNvPr id="12" name="TextBox 11"/>
          <p:cNvSpPr txBox="1"/>
          <p:nvPr/>
        </p:nvSpPr>
        <p:spPr>
          <a:xfrm>
            <a:off x="6180364" y="5950652"/>
            <a:ext cx="5023414" cy="830997"/>
          </a:xfrm>
          <a:prstGeom prst="rect">
            <a:avLst/>
          </a:prstGeom>
          <a:noFill/>
        </p:spPr>
        <p:txBody>
          <a:bodyPr wrap="square" rtlCol="0">
            <a:spAutoFit/>
          </a:bodyPr>
          <a:lstStyle/>
          <a:p>
            <a:r>
              <a:rPr lang="en-US" sz="2400" dirty="0"/>
              <a:t>Do not make decisions relaying upon the ”expertise” of anybody else…  </a:t>
            </a:r>
          </a:p>
        </p:txBody>
      </p:sp>
    </p:spTree>
    <p:extLst>
      <p:ext uri="{BB962C8B-B14F-4D97-AF65-F5344CB8AC3E}">
        <p14:creationId xmlns:p14="http://schemas.microsoft.com/office/powerpoint/2010/main" val="515134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2">
            <a:extLst>
              <a:ext uri="{FF2B5EF4-FFF2-40B4-BE49-F238E27FC236}">
                <a16:creationId xmlns:a16="http://schemas.microsoft.com/office/drawing/2014/main" id="{DB66F6E8-4D4A-4907-940A-774703A2D0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16005" y="5367908"/>
            <a:ext cx="3175996" cy="1490093"/>
          </a:xfrm>
          <a:custGeom>
            <a:avLst/>
            <a:gdLst>
              <a:gd name="connsiteX0" fmla="*/ 2485888 w 3175996"/>
              <a:gd name="connsiteY0" fmla="*/ 1490093 h 1490093"/>
              <a:gd name="connsiteX1" fmla="*/ 0 w 3175996"/>
              <a:gd name="connsiteY1" fmla="*/ 1490093 h 1490093"/>
              <a:gd name="connsiteX2" fmla="*/ 0 w 3175996"/>
              <a:gd name="connsiteY2" fmla="*/ 0 h 1490093"/>
              <a:gd name="connsiteX3" fmla="*/ 3175996 w 3175996"/>
              <a:gd name="connsiteY3" fmla="*/ 0 h 1490093"/>
            </a:gdLst>
            <a:ahLst/>
            <a:cxnLst>
              <a:cxn ang="0">
                <a:pos x="connsiteX0" y="connsiteY0"/>
              </a:cxn>
              <a:cxn ang="0">
                <a:pos x="connsiteX1" y="connsiteY1"/>
              </a:cxn>
              <a:cxn ang="0">
                <a:pos x="connsiteX2" y="connsiteY2"/>
              </a:cxn>
              <a:cxn ang="0">
                <a:pos x="connsiteX3" y="connsiteY3"/>
              </a:cxn>
            </a:cxnLst>
            <a:rect l="l" t="t" r="r" b="b"/>
            <a:pathLst>
              <a:path w="3175996" h="1490093">
                <a:moveTo>
                  <a:pt x="2485888" y="1490093"/>
                </a:moveTo>
                <a:lnTo>
                  <a:pt x="0" y="1490093"/>
                </a:lnTo>
                <a:lnTo>
                  <a:pt x="0" y="0"/>
                </a:lnTo>
                <a:lnTo>
                  <a:pt x="3175996"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Freeform: Shape 24">
            <a:extLst>
              <a:ext uri="{FF2B5EF4-FFF2-40B4-BE49-F238E27FC236}">
                <a16:creationId xmlns:a16="http://schemas.microsoft.com/office/drawing/2014/main" id="{8F1F5A56-E82B-4FD5-9025-B72896FFBB6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62" y="5367908"/>
            <a:ext cx="9566296" cy="1490093"/>
          </a:xfrm>
          <a:custGeom>
            <a:avLst/>
            <a:gdLst>
              <a:gd name="connsiteX0" fmla="*/ 0 w 9566296"/>
              <a:gd name="connsiteY0" fmla="*/ 0 h 1490093"/>
              <a:gd name="connsiteX1" fmla="*/ 405267 w 9566296"/>
              <a:gd name="connsiteY1" fmla="*/ 0 h 1490093"/>
              <a:gd name="connsiteX2" fmla="*/ 631857 w 9566296"/>
              <a:gd name="connsiteY2" fmla="*/ 0 h 1490093"/>
              <a:gd name="connsiteX3" fmla="*/ 2451761 w 9566296"/>
              <a:gd name="connsiteY3" fmla="*/ 0 h 1490093"/>
              <a:gd name="connsiteX4" fmla="*/ 2901880 w 9566296"/>
              <a:gd name="connsiteY4" fmla="*/ 0 h 1490093"/>
              <a:gd name="connsiteX5" fmla="*/ 3641106 w 9566296"/>
              <a:gd name="connsiteY5" fmla="*/ 0 h 1490093"/>
              <a:gd name="connsiteX6" fmla="*/ 9566296 w 9566296"/>
              <a:gd name="connsiteY6" fmla="*/ 0 h 1490093"/>
              <a:gd name="connsiteX7" fmla="*/ 8876188 w 9566296"/>
              <a:gd name="connsiteY7" fmla="*/ 1490093 h 1490093"/>
              <a:gd name="connsiteX8" fmla="*/ 631857 w 9566296"/>
              <a:gd name="connsiteY8" fmla="*/ 1490093 h 1490093"/>
              <a:gd name="connsiteX9" fmla="*/ 405267 w 9566296"/>
              <a:gd name="connsiteY9" fmla="*/ 1490093 h 1490093"/>
              <a:gd name="connsiteX10" fmla="*/ 0 w 9566296"/>
              <a:gd name="connsiteY10"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66296" h="1490093">
                <a:moveTo>
                  <a:pt x="0" y="0"/>
                </a:moveTo>
                <a:lnTo>
                  <a:pt x="405267" y="0"/>
                </a:lnTo>
                <a:lnTo>
                  <a:pt x="631857" y="0"/>
                </a:lnTo>
                <a:lnTo>
                  <a:pt x="2451761" y="0"/>
                </a:lnTo>
                <a:lnTo>
                  <a:pt x="2901880" y="0"/>
                </a:lnTo>
                <a:lnTo>
                  <a:pt x="3641106" y="0"/>
                </a:lnTo>
                <a:lnTo>
                  <a:pt x="9566296" y="0"/>
                </a:lnTo>
                <a:lnTo>
                  <a:pt x="8876188" y="1490093"/>
                </a:lnTo>
                <a:lnTo>
                  <a:pt x="631857" y="1490093"/>
                </a:lnTo>
                <a:lnTo>
                  <a:pt x="405267" y="1490093"/>
                </a:lnTo>
                <a:lnTo>
                  <a:pt x="0" y="1490093"/>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E6319BC8-6CC9-4229-B3ED-AE06A8BD4F55}"/>
              </a:ext>
            </a:extLst>
          </p:cNvPr>
          <p:cNvSpPr>
            <a:spLocks noGrp="1"/>
          </p:cNvSpPr>
          <p:nvPr>
            <p:ph type="title"/>
          </p:nvPr>
        </p:nvSpPr>
        <p:spPr>
          <a:xfrm>
            <a:off x="838200" y="5529884"/>
            <a:ext cx="8078342" cy="1096331"/>
          </a:xfrm>
        </p:spPr>
        <p:txBody>
          <a:bodyPr>
            <a:normAutofit/>
          </a:bodyPr>
          <a:lstStyle/>
          <a:p>
            <a:r>
              <a:rPr lang="en-US" dirty="0"/>
              <a:t>Learning outcomes</a:t>
            </a:r>
          </a:p>
        </p:txBody>
      </p:sp>
      <p:graphicFrame>
        <p:nvGraphicFramePr>
          <p:cNvPr id="18" name="Content Placeholder 2"/>
          <p:cNvGraphicFramePr>
            <a:graphicFrameLocks noGrp="1"/>
          </p:cNvGraphicFramePr>
          <p:nvPr>
            <p:ph idx="1"/>
            <p:extLst>
              <p:ext uri="{D42A27DB-BD31-4B8C-83A1-F6EECF244321}">
                <p14:modId xmlns:p14="http://schemas.microsoft.com/office/powerpoint/2010/main" val="921283974"/>
              </p:ext>
            </p:extLst>
          </p:nvPr>
        </p:nvGraphicFramePr>
        <p:xfrm>
          <a:off x="838200" y="643467"/>
          <a:ext cx="10515600" cy="4080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169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9BDB1A-6FA8-411F-899D-32E3CB6F445F}"/>
              </a:ext>
            </a:extLst>
          </p:cNvPr>
          <p:cNvPicPr>
            <a:picLocks noChangeAspect="1"/>
          </p:cNvPicPr>
          <p:nvPr/>
        </p:nvPicPr>
        <p:blipFill rotWithShape="1">
          <a:blip r:embed="rId2"/>
          <a:srcRect t="21841" r="-1" b="-1"/>
          <a:stretch/>
        </p:blipFill>
        <p:spPr>
          <a:xfrm>
            <a:off x="5419264" y="3265080"/>
            <a:ext cx="6129269" cy="3592925"/>
          </a:xfrm>
          <a:prstGeom prst="rect">
            <a:avLst/>
          </a:prstGeom>
        </p:spPr>
      </p:pic>
      <p:pic>
        <p:nvPicPr>
          <p:cNvPr id="5" name="Picture 4"/>
          <p:cNvPicPr>
            <a:picLocks noChangeAspect="1"/>
          </p:cNvPicPr>
          <p:nvPr/>
        </p:nvPicPr>
        <p:blipFill rotWithShape="1">
          <a:blip r:embed="rId3"/>
          <a:srcRect t="6117" r="1" b="18288"/>
          <a:stretch/>
        </p:blipFill>
        <p:spPr>
          <a:xfrm>
            <a:off x="643467" y="-5"/>
            <a:ext cx="6082711" cy="3920044"/>
          </a:xfrm>
          <a:custGeom>
            <a:avLst/>
            <a:gdLst>
              <a:gd name="connsiteX0" fmla="*/ 0 w 6082711"/>
              <a:gd name="connsiteY0" fmla="*/ 0 h 3920044"/>
              <a:gd name="connsiteX1" fmla="*/ 6082711 w 6082711"/>
              <a:gd name="connsiteY1" fmla="*/ 0 h 3920044"/>
              <a:gd name="connsiteX2" fmla="*/ 6082711 w 6082711"/>
              <a:gd name="connsiteY2" fmla="*/ 3103225 h 3920044"/>
              <a:gd name="connsiteX3" fmla="*/ 4614930 w 6082711"/>
              <a:gd name="connsiteY3" fmla="*/ 3103225 h 3920044"/>
              <a:gd name="connsiteX4" fmla="*/ 4614930 w 6082711"/>
              <a:gd name="connsiteY4" fmla="*/ 3920044 h 3920044"/>
              <a:gd name="connsiteX5" fmla="*/ 0 w 6082711"/>
              <a:gd name="connsiteY5" fmla="*/ 3920044 h 3920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2711" h="3920044">
                <a:moveTo>
                  <a:pt x="0" y="0"/>
                </a:moveTo>
                <a:lnTo>
                  <a:pt x="6082711" y="0"/>
                </a:lnTo>
                <a:lnTo>
                  <a:pt x="6082711" y="3103225"/>
                </a:lnTo>
                <a:lnTo>
                  <a:pt x="4614930" y="3103225"/>
                </a:lnTo>
                <a:lnTo>
                  <a:pt x="4614930" y="3920044"/>
                </a:lnTo>
                <a:lnTo>
                  <a:pt x="0" y="3920044"/>
                </a:lnTo>
                <a:close/>
              </a:path>
            </a:pathLst>
          </a:custGeom>
        </p:spPr>
      </p:pic>
      <p:sp>
        <p:nvSpPr>
          <p:cNvPr id="10" name="Rectangle 9">
            <a:extLst>
              <a:ext uri="{FF2B5EF4-FFF2-40B4-BE49-F238E27FC236}">
                <a16:creationId xmlns:a16="http://schemas.microsoft.com/office/drawing/2014/main" id="{E97C36FC-DEAA-4DCA-B0AB-7F9357FA4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7045" y="643467"/>
            <a:ext cx="4661488" cy="246074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8C38CD-A630-49FF-8417-6792A2B13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8" y="4080063"/>
            <a:ext cx="4614930" cy="2156145"/>
          </a:xfrm>
          <a:prstGeom prst="rect">
            <a:avLst/>
          </a:pr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17065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54E853-CDEB-4BD5-86D5-46E0F1050E51}"/>
              </a:ext>
            </a:extLst>
          </p:cNvPr>
          <p:cNvPicPr>
            <a:picLocks noChangeAspect="1"/>
          </p:cNvPicPr>
          <p:nvPr/>
        </p:nvPicPr>
        <p:blipFill>
          <a:blip r:embed="rId2"/>
          <a:stretch>
            <a:fillRect/>
          </a:stretch>
        </p:blipFill>
        <p:spPr>
          <a:xfrm>
            <a:off x="4904063" y="0"/>
            <a:ext cx="6553538" cy="6858000"/>
          </a:xfrm>
          <a:prstGeom prst="rect">
            <a:avLst/>
          </a:prstGeom>
        </p:spPr>
      </p:pic>
      <p:sp>
        <p:nvSpPr>
          <p:cNvPr id="5" name="TextBox 4">
            <a:extLst>
              <a:ext uri="{FF2B5EF4-FFF2-40B4-BE49-F238E27FC236}">
                <a16:creationId xmlns:a16="http://schemas.microsoft.com/office/drawing/2014/main" id="{DBB915F9-A001-4BD0-9433-7C47AAFEC38C}"/>
              </a:ext>
            </a:extLst>
          </p:cNvPr>
          <p:cNvSpPr txBox="1"/>
          <p:nvPr/>
        </p:nvSpPr>
        <p:spPr>
          <a:xfrm>
            <a:off x="475488" y="2438400"/>
            <a:ext cx="3828288" cy="1754326"/>
          </a:xfrm>
          <a:prstGeom prst="rect">
            <a:avLst/>
          </a:prstGeom>
          <a:noFill/>
        </p:spPr>
        <p:txBody>
          <a:bodyPr wrap="square" rtlCol="0">
            <a:spAutoFit/>
          </a:bodyPr>
          <a:lstStyle/>
          <a:p>
            <a:r>
              <a:rPr lang="en-US" sz="3600" dirty="0"/>
              <a:t>DS is a collection of practices, wisdoms, know-how-s  </a:t>
            </a:r>
          </a:p>
        </p:txBody>
      </p:sp>
    </p:spTree>
    <p:extLst>
      <p:ext uri="{BB962C8B-B14F-4D97-AF65-F5344CB8AC3E}">
        <p14:creationId xmlns:p14="http://schemas.microsoft.com/office/powerpoint/2010/main" val="236896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50FC6D-3765-4B38-8E7C-B5C1273A46DB}"/>
              </a:ext>
            </a:extLst>
          </p:cNvPr>
          <p:cNvPicPr>
            <a:picLocks noChangeAspect="1"/>
          </p:cNvPicPr>
          <p:nvPr/>
        </p:nvPicPr>
        <p:blipFill>
          <a:blip r:embed="rId2"/>
          <a:stretch>
            <a:fillRect/>
          </a:stretch>
        </p:blipFill>
        <p:spPr>
          <a:xfrm>
            <a:off x="-1" y="0"/>
            <a:ext cx="12192001" cy="6858000"/>
          </a:xfrm>
          <a:prstGeom prst="rect">
            <a:avLst/>
          </a:prstGeom>
        </p:spPr>
      </p:pic>
      <p:sp>
        <p:nvSpPr>
          <p:cNvPr id="3" name="Rectangle 2">
            <a:extLst>
              <a:ext uri="{FF2B5EF4-FFF2-40B4-BE49-F238E27FC236}">
                <a16:creationId xmlns:a16="http://schemas.microsoft.com/office/drawing/2014/main" id="{13B39EBB-FA2C-46D7-B23C-DA808611EBF7}"/>
              </a:ext>
            </a:extLst>
          </p:cNvPr>
          <p:cNvSpPr/>
          <p:nvPr/>
        </p:nvSpPr>
        <p:spPr>
          <a:xfrm>
            <a:off x="7785394" y="4417375"/>
            <a:ext cx="4165305" cy="1631216"/>
          </a:xfrm>
          <a:prstGeom prst="rect">
            <a:avLst/>
          </a:prstGeom>
        </p:spPr>
        <p:txBody>
          <a:bodyPr wrap="square">
            <a:spAutoFit/>
          </a:bodyPr>
          <a:lstStyle/>
          <a:p>
            <a:r>
              <a:rPr lang="en-US" sz="2000" i="1" dirty="0">
                <a:solidFill>
                  <a:srgbClr val="FF0000"/>
                </a:solidFill>
                <a:effectLst>
                  <a:outerShdw blurRad="38100" dist="38100" dir="2700000" algn="tl">
                    <a:srgbClr val="000000">
                      <a:alpha val="43137"/>
                    </a:srgbClr>
                  </a:outerShdw>
                </a:effectLst>
              </a:rPr>
              <a:t>“Producing fake data, it appears, is condoned at official levels. Publishing real data lands you up in court. Much more of this and the public will be right to lose trust in official statistics.”</a:t>
            </a:r>
          </a:p>
        </p:txBody>
      </p:sp>
      <p:sp>
        <p:nvSpPr>
          <p:cNvPr id="5" name="Rectangle 4">
            <a:extLst>
              <a:ext uri="{FF2B5EF4-FFF2-40B4-BE49-F238E27FC236}">
                <a16:creationId xmlns:a16="http://schemas.microsoft.com/office/drawing/2014/main" id="{722D69F6-5A70-43C4-94B3-A951FDCC0D26}"/>
              </a:ext>
            </a:extLst>
          </p:cNvPr>
          <p:cNvSpPr/>
          <p:nvPr/>
        </p:nvSpPr>
        <p:spPr>
          <a:xfrm rot="19906548">
            <a:off x="1729915" y="3475335"/>
            <a:ext cx="6674776"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Fake News? Fake data!</a:t>
            </a:r>
          </a:p>
        </p:txBody>
      </p:sp>
    </p:spTree>
    <p:extLst>
      <p:ext uri="{BB962C8B-B14F-4D97-AF65-F5344CB8AC3E}">
        <p14:creationId xmlns:p14="http://schemas.microsoft.com/office/powerpoint/2010/main" val="2837249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700" y="324387"/>
            <a:ext cx="11562568" cy="6253663"/>
          </a:xfrm>
        </p:spPr>
        <p:txBody>
          <a:bodyPr>
            <a:normAutofit lnSpcReduction="10000"/>
          </a:bodyPr>
          <a:lstStyle/>
          <a:p>
            <a:r>
              <a:rPr lang="en-US" dirty="0"/>
              <a:t>Slides are sent out immediately after/before the lecture to all registered emails;</a:t>
            </a:r>
          </a:p>
          <a:p>
            <a:r>
              <a:rPr lang="en-US" dirty="0"/>
              <a:t>Books (and links) are sent out immediately after/before the lecture to all registered emails;</a:t>
            </a:r>
          </a:p>
          <a:p>
            <a:r>
              <a:rPr lang="en-US" dirty="0"/>
              <a:t>Announces of course related seminars &amp; news are sent out immediately after/before the lecture to all registered emails; </a:t>
            </a:r>
          </a:p>
          <a:p>
            <a:r>
              <a:rPr lang="en-US" dirty="0"/>
              <a:t>Slides might contain homework (the elementary problems (Maple/</a:t>
            </a:r>
            <a:r>
              <a:rPr lang="en-US" dirty="0" err="1"/>
              <a:t>Matlab</a:t>
            </a:r>
            <a:r>
              <a:rPr lang="en-US" dirty="0"/>
              <a:t>), or proofs) expected to be reported back to me;</a:t>
            </a:r>
          </a:p>
          <a:p>
            <a:r>
              <a:rPr lang="en-US" dirty="0"/>
              <a:t>Please, actively use all web recourses available! </a:t>
            </a:r>
          </a:p>
          <a:p>
            <a:pPr marL="0" indent="0">
              <a:buNone/>
            </a:pPr>
            <a:r>
              <a:rPr lang="en-US" dirty="0">
                <a:hlinkClick r:id="rId2"/>
              </a:rPr>
              <a:t>https://www.maplesoft.com/applications/category.aspx?cid=215&amp;oldversions=true</a:t>
            </a:r>
            <a:br>
              <a:rPr lang="en-US" dirty="0"/>
            </a:br>
            <a:r>
              <a:rPr lang="en-US" dirty="0">
                <a:hlinkClick r:id="rId3"/>
              </a:rPr>
              <a:t>https://www.mathworks.com/solutions/machine-learning.html</a:t>
            </a:r>
            <a:endParaRPr lang="en-US" dirty="0"/>
          </a:p>
          <a:p>
            <a:r>
              <a:rPr lang="en-US" dirty="0"/>
              <a:t>Watch videos;</a:t>
            </a:r>
          </a:p>
          <a:p>
            <a:r>
              <a:rPr lang="en-US" dirty="0"/>
              <a:t>Ask questions!!!</a:t>
            </a:r>
          </a:p>
          <a:p>
            <a:r>
              <a:rPr lang="en-US" dirty="0"/>
              <a:t>We have to learn from each other!</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67937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4367" y="204568"/>
            <a:ext cx="10515600" cy="1325563"/>
          </a:xfrm>
        </p:spPr>
        <p:txBody>
          <a:bodyPr/>
          <a:lstStyle/>
          <a:p>
            <a:r>
              <a:rPr lang="en-US" dirty="0"/>
              <a:t>Grading Policy</a:t>
            </a:r>
          </a:p>
        </p:txBody>
      </p:sp>
      <p:graphicFrame>
        <p:nvGraphicFramePr>
          <p:cNvPr id="3" name="Table 2"/>
          <p:cNvGraphicFramePr>
            <a:graphicFrameLocks noGrp="1"/>
          </p:cNvGraphicFramePr>
          <p:nvPr>
            <p:extLst>
              <p:ext uri="{D42A27DB-BD31-4B8C-83A1-F6EECF244321}">
                <p14:modId xmlns:p14="http://schemas.microsoft.com/office/powerpoint/2010/main" val="3949210491"/>
              </p:ext>
            </p:extLst>
          </p:nvPr>
        </p:nvGraphicFramePr>
        <p:xfrm>
          <a:off x="433025" y="1530131"/>
          <a:ext cx="4138976" cy="1844423"/>
        </p:xfrm>
        <a:graphic>
          <a:graphicData uri="http://schemas.openxmlformats.org/drawingml/2006/table">
            <a:tbl>
              <a:tblPr firstRow="1" bandRow="1">
                <a:tableStyleId>{5C22544A-7EE6-4342-B048-85BDC9FD1C3A}</a:tableStyleId>
              </a:tblPr>
              <a:tblGrid>
                <a:gridCol w="2850949">
                  <a:extLst>
                    <a:ext uri="{9D8B030D-6E8A-4147-A177-3AD203B41FA5}">
                      <a16:colId xmlns:a16="http://schemas.microsoft.com/office/drawing/2014/main" val="20000"/>
                    </a:ext>
                  </a:extLst>
                </a:gridCol>
                <a:gridCol w="1288027">
                  <a:extLst>
                    <a:ext uri="{9D8B030D-6E8A-4147-A177-3AD203B41FA5}">
                      <a16:colId xmlns:a16="http://schemas.microsoft.com/office/drawing/2014/main" val="20001"/>
                    </a:ext>
                  </a:extLst>
                </a:gridCol>
              </a:tblGrid>
              <a:tr h="482817">
                <a:tc>
                  <a:txBody>
                    <a:bodyPr/>
                    <a:lstStyle/>
                    <a:p>
                      <a:r>
                        <a:rPr lang="en-US" dirty="0"/>
                        <a:t>Activity</a:t>
                      </a:r>
                    </a:p>
                  </a:txBody>
                  <a:tcPr/>
                </a:tc>
                <a:tc>
                  <a:txBody>
                    <a:bodyPr/>
                    <a:lstStyle/>
                    <a:p>
                      <a:r>
                        <a:rPr lang="en-US" dirty="0"/>
                        <a:t>worthiness</a:t>
                      </a:r>
                    </a:p>
                  </a:txBody>
                  <a:tcPr/>
                </a:tc>
                <a:extLst>
                  <a:ext uri="{0D108BD9-81ED-4DB2-BD59-A6C34878D82A}">
                    <a16:rowId xmlns:a16="http://schemas.microsoft.com/office/drawing/2014/main" val="10000"/>
                  </a:ext>
                </a:extLst>
              </a:tr>
              <a:tr h="365050">
                <a:tc>
                  <a:txBody>
                    <a:bodyPr/>
                    <a:lstStyle/>
                    <a:p>
                      <a:pPr algn="ctr"/>
                      <a:r>
                        <a:rPr lang="en-US" dirty="0"/>
                        <a:t>Attendance </a:t>
                      </a:r>
                    </a:p>
                  </a:txBody>
                  <a:tcPr/>
                </a:tc>
                <a:tc>
                  <a:txBody>
                    <a:bodyPr/>
                    <a:lstStyle/>
                    <a:p>
                      <a:pPr algn="ctr"/>
                      <a:r>
                        <a:rPr lang="en-US" dirty="0"/>
                        <a:t>10%</a:t>
                      </a:r>
                    </a:p>
                  </a:txBody>
                  <a:tcPr/>
                </a:tc>
                <a:extLst>
                  <a:ext uri="{0D108BD9-81ED-4DB2-BD59-A6C34878D82A}">
                    <a16:rowId xmlns:a16="http://schemas.microsoft.com/office/drawing/2014/main" val="10001"/>
                  </a:ext>
                </a:extLst>
              </a:tr>
              <a:tr h="365050">
                <a:tc>
                  <a:txBody>
                    <a:bodyPr/>
                    <a:lstStyle/>
                    <a:p>
                      <a:pPr algn="ctr"/>
                      <a:r>
                        <a:rPr lang="en-US" dirty="0"/>
                        <a:t>Homework (?) </a:t>
                      </a:r>
                    </a:p>
                  </a:txBody>
                  <a:tcPr/>
                </a:tc>
                <a:tc>
                  <a:txBody>
                    <a:bodyPr/>
                    <a:lstStyle/>
                    <a:p>
                      <a:pPr algn="ctr"/>
                      <a:r>
                        <a:rPr lang="en-US" dirty="0"/>
                        <a:t>20%</a:t>
                      </a:r>
                    </a:p>
                  </a:txBody>
                  <a:tcPr/>
                </a:tc>
                <a:extLst>
                  <a:ext uri="{0D108BD9-81ED-4DB2-BD59-A6C34878D82A}">
                    <a16:rowId xmlns:a16="http://schemas.microsoft.com/office/drawing/2014/main" val="10002"/>
                  </a:ext>
                </a:extLst>
              </a:tr>
              <a:tr h="630086">
                <a:tc>
                  <a:txBody>
                    <a:bodyPr/>
                    <a:lstStyle/>
                    <a:p>
                      <a:pPr algn="ctr"/>
                      <a:r>
                        <a:rPr lang="en-US" dirty="0"/>
                        <a:t>Individual</a:t>
                      </a:r>
                      <a:r>
                        <a:rPr lang="en-US" baseline="0" dirty="0"/>
                        <a:t> / group projects</a:t>
                      </a:r>
                      <a:endParaRPr lang="en-US" dirty="0"/>
                    </a:p>
                  </a:txBody>
                  <a:tcPr/>
                </a:tc>
                <a:tc>
                  <a:txBody>
                    <a:bodyPr/>
                    <a:lstStyle/>
                    <a:p>
                      <a:pPr algn="ctr"/>
                      <a:r>
                        <a:rPr lang="en-US" dirty="0"/>
                        <a:t>70++%</a:t>
                      </a:r>
                    </a:p>
                  </a:txBody>
                  <a:tcPr/>
                </a:tc>
                <a:extLst>
                  <a:ext uri="{0D108BD9-81ED-4DB2-BD59-A6C34878D82A}">
                    <a16:rowId xmlns:a16="http://schemas.microsoft.com/office/drawing/2014/main" val="10003"/>
                  </a:ext>
                </a:extLst>
              </a:tr>
            </a:tbl>
          </a:graphicData>
        </a:graphic>
      </p:graphicFrame>
      <p:graphicFrame>
        <p:nvGraphicFramePr>
          <p:cNvPr id="7" name="Chart 6"/>
          <p:cNvGraphicFramePr/>
          <p:nvPr>
            <p:extLst>
              <p:ext uri="{D42A27DB-BD31-4B8C-83A1-F6EECF244321}">
                <p14:modId xmlns:p14="http://schemas.microsoft.com/office/powerpoint/2010/main" val="2816168966"/>
              </p:ext>
            </p:extLst>
          </p:nvPr>
        </p:nvGraphicFramePr>
        <p:xfrm>
          <a:off x="4477043" y="617293"/>
          <a:ext cx="7281932" cy="5186355"/>
        </p:xfrm>
        <a:graphic>
          <a:graphicData uri="http://schemas.openxmlformats.org/drawingml/2006/chart">
            <c:chart xmlns:c="http://schemas.openxmlformats.org/drawingml/2006/chart" xmlns:r="http://schemas.openxmlformats.org/officeDocument/2006/relationships" r:id="rId2"/>
          </a:graphicData>
        </a:graphic>
      </p:graphicFrame>
      <p:sp>
        <p:nvSpPr>
          <p:cNvPr id="4" name="Oval 3">
            <a:extLst>
              <a:ext uri="{FF2B5EF4-FFF2-40B4-BE49-F238E27FC236}">
                <a16:creationId xmlns:a16="http://schemas.microsoft.com/office/drawing/2014/main" id="{1CE9BC37-DC8F-4763-9938-46C7861B287A}"/>
              </a:ext>
            </a:extLst>
          </p:cNvPr>
          <p:cNvSpPr/>
          <p:nvPr/>
        </p:nvSpPr>
        <p:spPr>
          <a:xfrm>
            <a:off x="127591" y="2636875"/>
            <a:ext cx="4890976" cy="79212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7694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n animal&#10;&#10;Description generated with very high confidence">
            <a:extLst>
              <a:ext uri="{FF2B5EF4-FFF2-40B4-BE49-F238E27FC236}">
                <a16:creationId xmlns:a16="http://schemas.microsoft.com/office/drawing/2014/main" id="{3DF7FC09-EDB0-41AE-B27C-6A3F50C09CD6}"/>
              </a:ext>
            </a:extLst>
          </p:cNvPr>
          <p:cNvPicPr>
            <a:picLocks noChangeAspect="1"/>
          </p:cNvPicPr>
          <p:nvPr/>
        </p:nvPicPr>
        <p:blipFill rotWithShape="1">
          <a:blip r:embed="rId2"/>
          <a:srcRect l="5049" r="10743" b="2"/>
          <a:stretch/>
        </p:blipFill>
        <p:spPr>
          <a:xfrm>
            <a:off x="6090613" y="640082"/>
            <a:ext cx="5461724" cy="5577837"/>
          </a:xfrm>
          <a:prstGeom prst="rect">
            <a:avLst/>
          </a:prstGeom>
          <a:effectLst/>
        </p:spPr>
      </p:pic>
      <p:sp>
        <p:nvSpPr>
          <p:cNvPr id="2" name="Title 1">
            <a:extLst>
              <a:ext uri="{FF2B5EF4-FFF2-40B4-BE49-F238E27FC236}">
                <a16:creationId xmlns:a16="http://schemas.microsoft.com/office/drawing/2014/main" id="{E6BD66A8-68DD-4B26-AE1C-B4170DA403AA}"/>
              </a:ext>
            </a:extLst>
          </p:cNvPr>
          <p:cNvSpPr>
            <a:spLocks noGrp="1"/>
          </p:cNvSpPr>
          <p:nvPr>
            <p:ph type="title"/>
          </p:nvPr>
        </p:nvSpPr>
        <p:spPr>
          <a:xfrm>
            <a:off x="648929" y="629266"/>
            <a:ext cx="5127031" cy="1676603"/>
          </a:xfrm>
        </p:spPr>
        <p:txBody>
          <a:bodyPr>
            <a:normAutofit/>
          </a:bodyPr>
          <a:lstStyle/>
          <a:p>
            <a:r>
              <a:rPr lang="en-US" dirty="0"/>
              <a:t>Individual / group projects </a:t>
            </a:r>
          </a:p>
        </p:txBody>
      </p:sp>
      <p:sp>
        <p:nvSpPr>
          <p:cNvPr id="3" name="Content Placeholder 2">
            <a:extLst>
              <a:ext uri="{FF2B5EF4-FFF2-40B4-BE49-F238E27FC236}">
                <a16:creationId xmlns:a16="http://schemas.microsoft.com/office/drawing/2014/main" id="{092753BF-B0EC-438C-8435-CFE106256C17}"/>
              </a:ext>
            </a:extLst>
          </p:cNvPr>
          <p:cNvSpPr>
            <a:spLocks noGrp="1"/>
          </p:cNvSpPr>
          <p:nvPr>
            <p:ph idx="1"/>
          </p:nvPr>
        </p:nvSpPr>
        <p:spPr>
          <a:xfrm>
            <a:off x="648930" y="2438400"/>
            <a:ext cx="5127029" cy="3785419"/>
          </a:xfrm>
        </p:spPr>
        <p:txBody>
          <a:bodyPr>
            <a:normAutofit/>
          </a:bodyPr>
          <a:lstStyle/>
          <a:p>
            <a:r>
              <a:rPr lang="en-US" sz="2400"/>
              <a:t>Possible projects:</a:t>
            </a:r>
            <a:endParaRPr lang="en-US" sz="2400">
              <a:hlinkClick r:id="rId3"/>
            </a:endParaRPr>
          </a:p>
          <a:p>
            <a:pPr marL="514350" indent="-514350">
              <a:buFont typeface="+mj-lt"/>
              <a:buAutoNum type="arabicPeriod"/>
            </a:pPr>
            <a:r>
              <a:rPr lang="en-US" sz="2400">
                <a:hlinkClick r:id="rId3"/>
              </a:rPr>
              <a:t>https://www.analyticsvidhya.com/blog/2016/10/17-ultimate-data-science-projects-to-boost-your-knowledge-and-skills/</a:t>
            </a:r>
            <a:endParaRPr lang="en-US" sz="2400"/>
          </a:p>
          <a:p>
            <a:pPr marL="514350" indent="-514350">
              <a:buFont typeface="+mj-lt"/>
              <a:buAutoNum type="arabicPeriod"/>
            </a:pPr>
            <a:r>
              <a:rPr lang="en-US" sz="2400">
                <a:hlinkClick r:id="rId4"/>
              </a:rPr>
              <a:t>https://www.dataquest.io/blog/free-datasets-for-projects/</a:t>
            </a:r>
            <a:endParaRPr lang="en-US" sz="2400"/>
          </a:p>
          <a:p>
            <a:r>
              <a:rPr lang="en-US" sz="2400"/>
              <a:t>Search yourself (among what interests you most of all!) – any topic is welcome! </a:t>
            </a:r>
          </a:p>
          <a:p>
            <a:endParaRPr lang="en-US" sz="2400"/>
          </a:p>
        </p:txBody>
      </p:sp>
    </p:spTree>
    <p:extLst>
      <p:ext uri="{BB962C8B-B14F-4D97-AF65-F5344CB8AC3E}">
        <p14:creationId xmlns:p14="http://schemas.microsoft.com/office/powerpoint/2010/main" val="1759128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052" y="276634"/>
            <a:ext cx="10515600" cy="1325563"/>
          </a:xfrm>
        </p:spPr>
        <p:txBody>
          <a:bodyPr>
            <a:normAutofit/>
          </a:bodyPr>
          <a:lstStyle/>
          <a:p>
            <a:r>
              <a:rPr lang="en-US" dirty="0"/>
              <a:t>Please, propose YOUR OWN PROJECTS for your own datasets!</a:t>
            </a:r>
          </a:p>
        </p:txBody>
      </p:sp>
      <p:sp>
        <p:nvSpPr>
          <p:cNvPr id="3" name="Content Placeholder 2"/>
          <p:cNvSpPr>
            <a:spLocks noGrp="1"/>
          </p:cNvSpPr>
          <p:nvPr>
            <p:ph idx="1"/>
          </p:nvPr>
        </p:nvSpPr>
        <p:spPr/>
        <p:txBody>
          <a:bodyPr/>
          <a:lstStyle/>
          <a:p>
            <a:pPr marL="514350" indent="-514350">
              <a:buFont typeface="+mj-lt"/>
              <a:buAutoNum type="arabicPeriod"/>
            </a:pPr>
            <a:r>
              <a:rPr lang="en-US" dirty="0"/>
              <a:t>Please, </a:t>
            </a:r>
            <a:r>
              <a:rPr lang="en-US" b="1" u="sng" dirty="0"/>
              <a:t>discuss</a:t>
            </a:r>
            <a:r>
              <a:rPr lang="en-US" dirty="0"/>
              <a:t> your project with me as soon as possible;</a:t>
            </a:r>
          </a:p>
          <a:p>
            <a:pPr marL="514350" indent="-514350">
              <a:buFont typeface="+mj-lt"/>
              <a:buAutoNum type="arabicPeriod"/>
            </a:pPr>
            <a:r>
              <a:rPr lang="en-US" dirty="0"/>
              <a:t>Please, after discussing, </a:t>
            </a:r>
            <a:r>
              <a:rPr lang="en-US" b="1" u="sng" dirty="0"/>
              <a:t>write and send </a:t>
            </a:r>
            <a:r>
              <a:rPr lang="en-US" dirty="0"/>
              <a:t>me a brief (of one-page) project proposal, explaining </a:t>
            </a:r>
          </a:p>
          <a:p>
            <a:pPr marL="0" indent="0">
              <a:buNone/>
            </a:pPr>
            <a:r>
              <a:rPr lang="en-US" dirty="0"/>
              <a:t>  -- the goals and objectives of your study, </a:t>
            </a:r>
          </a:p>
          <a:p>
            <a:pPr marL="0" indent="0">
              <a:buNone/>
            </a:pPr>
            <a:r>
              <a:rPr lang="en-US" dirty="0"/>
              <a:t>  -- the data source and volume, </a:t>
            </a:r>
          </a:p>
          <a:p>
            <a:pPr marL="0" indent="0">
              <a:buNone/>
            </a:pPr>
            <a:r>
              <a:rPr lang="en-US" dirty="0"/>
              <a:t>  -- the data processing methods and algorithms, and  </a:t>
            </a:r>
          </a:p>
          <a:p>
            <a:pPr marL="0" indent="0">
              <a:buNone/>
            </a:pPr>
            <a:r>
              <a:rPr lang="en-US" dirty="0"/>
              <a:t>  -- the expected outcomes of the project.</a:t>
            </a:r>
          </a:p>
          <a:p>
            <a:pPr marL="514350" indent="-514350">
              <a:buFont typeface="+mj-lt"/>
              <a:buAutoNum type="arabicPeriod" startAt="3"/>
            </a:pPr>
            <a:r>
              <a:rPr lang="en-US" dirty="0"/>
              <a:t>At the end of the course, </a:t>
            </a:r>
            <a:r>
              <a:rPr lang="en-US" b="1" u="sng" dirty="0"/>
              <a:t>make a presentation </a:t>
            </a:r>
            <a:r>
              <a:rPr lang="en-US" dirty="0"/>
              <a:t>about your project in class. </a:t>
            </a:r>
          </a:p>
          <a:p>
            <a:endParaRPr lang="en-US" dirty="0"/>
          </a:p>
        </p:txBody>
      </p:sp>
      <p:sp>
        <p:nvSpPr>
          <p:cNvPr id="4" name="Explosion: 14 Points 3">
            <a:extLst>
              <a:ext uri="{FF2B5EF4-FFF2-40B4-BE49-F238E27FC236}">
                <a16:creationId xmlns:a16="http://schemas.microsoft.com/office/drawing/2014/main" id="{884ECA30-A881-4573-8340-EF9B940A94DB}"/>
              </a:ext>
            </a:extLst>
          </p:cNvPr>
          <p:cNvSpPr/>
          <p:nvPr/>
        </p:nvSpPr>
        <p:spPr>
          <a:xfrm>
            <a:off x="9368876" y="3023461"/>
            <a:ext cx="2267339" cy="1950098"/>
          </a:xfrm>
          <a:prstGeom prst="irregularSeal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rPr>
              <a:t>HW 1</a:t>
            </a:r>
          </a:p>
        </p:txBody>
      </p:sp>
    </p:spTree>
    <p:extLst>
      <p:ext uri="{BB962C8B-B14F-4D97-AF65-F5344CB8AC3E}">
        <p14:creationId xmlns:p14="http://schemas.microsoft.com/office/powerpoint/2010/main" val="644661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A close up of a logo&#10;&#10;Description generated with very high confidence">
            <a:extLst>
              <a:ext uri="{FF2B5EF4-FFF2-40B4-BE49-F238E27FC236}">
                <a16:creationId xmlns:a16="http://schemas.microsoft.com/office/drawing/2014/main" id="{87D5334E-C32D-47DC-9C8C-2E246F040A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45" y="3935286"/>
            <a:ext cx="1443259" cy="865955"/>
          </a:xfrm>
          <a:prstGeom prst="rect">
            <a:avLst/>
          </a:prstGeom>
        </p:spPr>
      </p:pic>
      <p:graphicFrame>
        <p:nvGraphicFramePr>
          <p:cNvPr id="2" name="Chart 1">
            <a:extLst>
              <a:ext uri="{FF2B5EF4-FFF2-40B4-BE49-F238E27FC236}">
                <a16:creationId xmlns:a16="http://schemas.microsoft.com/office/drawing/2014/main" id="{600BC8E0-1725-4E95-8C88-0859BC99B5F6}"/>
              </a:ext>
            </a:extLst>
          </p:cNvPr>
          <p:cNvGraphicFramePr>
            <a:graphicFrameLocks/>
          </p:cNvGraphicFramePr>
          <p:nvPr>
            <p:extLst>
              <p:ext uri="{D42A27DB-BD31-4B8C-83A1-F6EECF244321}">
                <p14:modId xmlns:p14="http://schemas.microsoft.com/office/powerpoint/2010/main" val="1752392287"/>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122C3C90-2A53-4974-94C6-CDF11BF5FFBF}"/>
              </a:ext>
            </a:extLst>
          </p:cNvPr>
          <p:cNvSpPr/>
          <p:nvPr/>
        </p:nvSpPr>
        <p:spPr>
          <a:xfrm rot="20398907">
            <a:off x="-1924958" y="177374"/>
            <a:ext cx="6499408" cy="830997"/>
          </a:xfrm>
          <a:prstGeom prst="rect">
            <a:avLst/>
          </a:prstGeom>
          <a:noFill/>
        </p:spPr>
        <p:txBody>
          <a:bodyPr wrap="square" lIns="91440" tIns="45720" rIns="91440" bIns="45720">
            <a:spAutoFit/>
          </a:bodyPr>
          <a:lstStyle/>
          <a:p>
            <a:pPr algn="ct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46 hours – </a:t>
            </a:r>
          </a:p>
          <a:p>
            <a:pPr algn="ctr"/>
            <a:r>
              <a:rPr lang="en-US" sz="2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y</a:t>
            </a: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our presentations  </a:t>
            </a:r>
            <a:r>
              <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sym typeface="Wingdings" panose="05000000000000000000" pitchFamily="2" charset="2"/>
              </a:rPr>
              <a:t></a:t>
            </a:r>
            <a:endParaRPr lang="en-US" sz="2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pic>
        <p:nvPicPr>
          <p:cNvPr id="6" name="Content Placeholder 8">
            <a:extLst>
              <a:ext uri="{FF2B5EF4-FFF2-40B4-BE49-F238E27FC236}">
                <a16:creationId xmlns:a16="http://schemas.microsoft.com/office/drawing/2014/main" id="{8C14C5F5-462D-4A7F-95D5-6F7EB3C36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647" y="5975127"/>
            <a:ext cx="899402" cy="682047"/>
          </a:xfrm>
          <a:prstGeom prst="rect">
            <a:avLst/>
          </a:prstGeom>
        </p:spPr>
      </p:pic>
      <p:pic>
        <p:nvPicPr>
          <p:cNvPr id="5" name="Picture 4">
            <a:extLst>
              <a:ext uri="{FF2B5EF4-FFF2-40B4-BE49-F238E27FC236}">
                <a16:creationId xmlns:a16="http://schemas.microsoft.com/office/drawing/2014/main" id="{6A7B491B-6A1D-49AB-9850-73FE2C19A4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3542" y="5179961"/>
            <a:ext cx="2035234" cy="1366925"/>
          </a:xfrm>
          <a:prstGeom prst="rect">
            <a:avLst/>
          </a:prstGeom>
        </p:spPr>
      </p:pic>
      <p:pic>
        <p:nvPicPr>
          <p:cNvPr id="12" name="Picture 11" descr="A close up of a map&#10;&#10;Description generated with very high confidence">
            <a:extLst>
              <a:ext uri="{FF2B5EF4-FFF2-40B4-BE49-F238E27FC236}">
                <a16:creationId xmlns:a16="http://schemas.microsoft.com/office/drawing/2014/main" id="{DF7D7AFB-2AF6-4F41-A609-4EDEF82B88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9074" y="3377664"/>
            <a:ext cx="2100263" cy="990600"/>
          </a:xfrm>
          <a:prstGeom prst="rect">
            <a:avLst/>
          </a:prstGeom>
        </p:spPr>
      </p:pic>
      <p:pic>
        <p:nvPicPr>
          <p:cNvPr id="14" name="Picture 13" descr="A close up of text on a black background&#10;&#10;Description generated with high confidence">
            <a:extLst>
              <a:ext uri="{FF2B5EF4-FFF2-40B4-BE49-F238E27FC236}">
                <a16:creationId xmlns:a16="http://schemas.microsoft.com/office/drawing/2014/main" id="{868340C4-C8CF-49E9-BED1-61DE8D58E7C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5314" y="5023898"/>
            <a:ext cx="1522988" cy="1522988"/>
          </a:xfrm>
          <a:prstGeom prst="rect">
            <a:avLst/>
          </a:prstGeom>
        </p:spPr>
      </p:pic>
      <p:pic>
        <p:nvPicPr>
          <p:cNvPr id="16" name="Picture 15" descr="A picture containing building, outdoor&#10;&#10;Description generated with high confidence">
            <a:extLst>
              <a:ext uri="{FF2B5EF4-FFF2-40B4-BE49-F238E27FC236}">
                <a16:creationId xmlns:a16="http://schemas.microsoft.com/office/drawing/2014/main" id="{41E44A1C-FE37-4625-B4E8-CAE3D9BBE67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39730" y="1730004"/>
            <a:ext cx="1255033" cy="1255033"/>
          </a:xfrm>
          <a:prstGeom prst="rect">
            <a:avLst/>
          </a:prstGeom>
        </p:spPr>
      </p:pic>
      <p:pic>
        <p:nvPicPr>
          <p:cNvPr id="22" name="Picture 21">
            <a:extLst>
              <a:ext uri="{FF2B5EF4-FFF2-40B4-BE49-F238E27FC236}">
                <a16:creationId xmlns:a16="http://schemas.microsoft.com/office/drawing/2014/main" id="{4BE72E4B-2A5F-4D67-AAB7-A52A8F98AED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350" y="3006914"/>
            <a:ext cx="1369964" cy="769920"/>
          </a:xfrm>
          <a:prstGeom prst="rect">
            <a:avLst/>
          </a:prstGeom>
        </p:spPr>
      </p:pic>
      <p:pic>
        <p:nvPicPr>
          <p:cNvPr id="24" name="Picture 23" descr="A picture containing fence&#10;&#10;Description generated with very high confidence">
            <a:extLst>
              <a:ext uri="{FF2B5EF4-FFF2-40B4-BE49-F238E27FC236}">
                <a16:creationId xmlns:a16="http://schemas.microsoft.com/office/drawing/2014/main" id="{0F736FDA-28F9-44DF-A005-2A7AF0660F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1874" y="1918302"/>
            <a:ext cx="1503394" cy="865955"/>
          </a:xfrm>
          <a:prstGeom prst="rect">
            <a:avLst/>
          </a:prstGeom>
        </p:spPr>
      </p:pic>
      <p:pic>
        <p:nvPicPr>
          <p:cNvPr id="26" name="Picture 25">
            <a:extLst>
              <a:ext uri="{FF2B5EF4-FFF2-40B4-BE49-F238E27FC236}">
                <a16:creationId xmlns:a16="http://schemas.microsoft.com/office/drawing/2014/main" id="{20295635-492F-4C5C-A20B-2730E508F1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26808" y="1181595"/>
            <a:ext cx="1123116" cy="943129"/>
          </a:xfrm>
          <a:prstGeom prst="rect">
            <a:avLst/>
          </a:prstGeom>
        </p:spPr>
      </p:pic>
    </p:spTree>
    <p:extLst>
      <p:ext uri="{BB962C8B-B14F-4D97-AF65-F5344CB8AC3E}">
        <p14:creationId xmlns:p14="http://schemas.microsoft.com/office/powerpoint/2010/main" val="2961251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41" name="Rectangle 70">
            <a:extLst>
              <a:ext uri="{FF2B5EF4-FFF2-40B4-BE49-F238E27FC236}">
                <a16:creationId xmlns:a16="http://schemas.microsoft.com/office/drawing/2014/main" id="{53BB5D57-6178-4F62-B472-0312F6D95A8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http://cdn.abclocal.go.com/content/creativecontent/images/cms/1166879_1280x720.jpg"/>
          <p:cNvPicPr>
            <a:picLocks noChangeAspect="1" noChangeArrowheads="1"/>
          </p:cNvPicPr>
          <p:nvPr/>
        </p:nvPicPr>
        <p:blipFill rotWithShape="1">
          <a:blip r:embed="rId2" cstate="print"/>
          <a:srcRect r="1" b="9180"/>
          <a:stretch/>
        </p:blipFill>
        <p:spPr bwMode="auto">
          <a:xfrm>
            <a:off x="643467" y="643467"/>
            <a:ext cx="10905066" cy="5571066"/>
          </a:xfrm>
          <a:prstGeom prst="rect">
            <a:avLst/>
          </a:prstGeom>
          <a:noFill/>
        </p:spPr>
      </p:pic>
      <p:sp>
        <p:nvSpPr>
          <p:cNvPr id="14342" name="Rectangle 72">
            <a:extLst>
              <a:ext uri="{FF2B5EF4-FFF2-40B4-BE49-F238E27FC236}">
                <a16:creationId xmlns:a16="http://schemas.microsoft.com/office/drawing/2014/main" id="{4C61BD32-7542-4D52-BA5A-3ADE869BF8A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021394" y="2998839"/>
            <a:ext cx="5122606" cy="698090"/>
          </a:xfrm>
          <a:prstGeom prst="rect">
            <a:avLst/>
          </a:prstGeom>
          <a:noFill/>
          <a:ln w="793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69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57775" y="198950"/>
            <a:ext cx="7134225" cy="1157287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219" y="198950"/>
            <a:ext cx="4572000" cy="6858000"/>
          </a:xfrm>
          <a:prstGeom prst="rect">
            <a:avLst/>
          </a:prstGeom>
        </p:spPr>
      </p:pic>
      <p:sp>
        <p:nvSpPr>
          <p:cNvPr id="4" name="Rectangle 3">
            <a:extLst>
              <a:ext uri="{FF2B5EF4-FFF2-40B4-BE49-F238E27FC236}">
                <a16:creationId xmlns:a16="http://schemas.microsoft.com/office/drawing/2014/main" id="{5181D9BB-4126-4CD4-8570-51952E870ECC}"/>
              </a:ext>
            </a:extLst>
          </p:cNvPr>
          <p:cNvSpPr/>
          <p:nvPr/>
        </p:nvSpPr>
        <p:spPr>
          <a:xfrm>
            <a:off x="533915" y="1372058"/>
            <a:ext cx="2464466" cy="594965"/>
          </a:xfrm>
          <a:prstGeom prst="rect">
            <a:avLst/>
          </a:prstGeom>
          <a:noFill/>
          <a:ln w="793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3BD63A-2913-4CBC-A9FE-C197F1A9E41D}"/>
              </a:ext>
            </a:extLst>
          </p:cNvPr>
          <p:cNvSpPr/>
          <p:nvPr/>
        </p:nvSpPr>
        <p:spPr>
          <a:xfrm>
            <a:off x="533915" y="2321900"/>
            <a:ext cx="2464466" cy="594965"/>
          </a:xfrm>
          <a:prstGeom prst="rect">
            <a:avLst/>
          </a:prstGeom>
          <a:noFill/>
          <a:ln w="793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6E39221-78BB-44A3-8550-4F21A7A28CC1}"/>
              </a:ext>
            </a:extLst>
          </p:cNvPr>
          <p:cNvSpPr/>
          <p:nvPr/>
        </p:nvSpPr>
        <p:spPr>
          <a:xfrm>
            <a:off x="533915" y="3271742"/>
            <a:ext cx="2677118" cy="594965"/>
          </a:xfrm>
          <a:prstGeom prst="rect">
            <a:avLst/>
          </a:prstGeom>
          <a:noFill/>
          <a:ln w="793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7E51BC7-E31F-42EC-ACC3-3CB51C91C6B8}"/>
              </a:ext>
            </a:extLst>
          </p:cNvPr>
          <p:cNvSpPr/>
          <p:nvPr/>
        </p:nvSpPr>
        <p:spPr>
          <a:xfrm>
            <a:off x="533915" y="4104626"/>
            <a:ext cx="3368234" cy="594965"/>
          </a:xfrm>
          <a:prstGeom prst="rect">
            <a:avLst/>
          </a:prstGeom>
          <a:noFill/>
          <a:ln w="793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9012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7319" y="1366976"/>
            <a:ext cx="7020634" cy="8574909"/>
          </a:xfrm>
          <a:prstGeom prst="rect">
            <a:avLst/>
          </a:prstGeom>
        </p:spPr>
      </p:pic>
      <p:sp>
        <p:nvSpPr>
          <p:cNvPr id="3" name="Rectangle 2"/>
          <p:cNvSpPr/>
          <p:nvPr/>
        </p:nvSpPr>
        <p:spPr>
          <a:xfrm>
            <a:off x="218777" y="143550"/>
            <a:ext cx="11526622" cy="584775"/>
          </a:xfrm>
          <a:prstGeom prst="rect">
            <a:avLst/>
          </a:prstGeom>
        </p:spPr>
        <p:txBody>
          <a:bodyPr wrap="square">
            <a:spAutoFit/>
          </a:bodyPr>
          <a:lstStyle/>
          <a:p>
            <a:r>
              <a:rPr lang="en-US" sz="3200" dirty="0"/>
              <a:t>The 20 </a:t>
            </a:r>
            <a:r>
              <a:rPr lang="en-US" sz="3200" b="1" dirty="0">
                <a:effectLst>
                  <a:outerShdw blurRad="38100" dist="38100" dir="2700000" algn="tl">
                    <a:srgbClr val="000000">
                      <a:alpha val="43137"/>
                    </a:srgbClr>
                  </a:outerShdw>
                </a:effectLst>
              </a:rPr>
              <a:t>Fastest-Growing Jobs </a:t>
            </a:r>
            <a:r>
              <a:rPr lang="en-US" sz="3200" dirty="0"/>
              <a:t>in    the US (2017)</a:t>
            </a:r>
          </a:p>
        </p:txBody>
      </p:sp>
      <p:sp>
        <p:nvSpPr>
          <p:cNvPr id="4" name="TextBox 3"/>
          <p:cNvSpPr txBox="1"/>
          <p:nvPr/>
        </p:nvSpPr>
        <p:spPr>
          <a:xfrm>
            <a:off x="0" y="1583858"/>
            <a:ext cx="5154855"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a:t>
            </a:r>
            <a:r>
              <a:rPr lang="en-US" sz="2000" b="1" dirty="0">
                <a:effectLst>
                  <a:outerShdw blurRad="38100" dist="38100" dir="2700000" algn="tl">
                    <a:srgbClr val="000000">
                      <a:alpha val="43137"/>
                    </a:srgbClr>
                  </a:outerShdw>
                </a:effectLst>
              </a:rPr>
              <a:t>rise of artificial intelligence are driving demand</a:t>
            </a:r>
            <a:r>
              <a:rPr lang="en-US" sz="2000" b="1" dirty="0"/>
              <a:t>:</a:t>
            </a:r>
            <a:r>
              <a:rPr lang="en-US" sz="2000" dirty="0"/>
              <a:t> Machine learning engineer, data scientist, and big data engineer are just a few that are top of mind for companies.</a:t>
            </a:r>
          </a:p>
          <a:p>
            <a:pPr marL="285750" indent="-285750">
              <a:buFont typeface="Arial" panose="020B0604020202020204" pitchFamily="34" charset="0"/>
              <a:buChar char="•"/>
            </a:pPr>
            <a:r>
              <a:rPr lang="en-US" sz="2000" b="1" dirty="0"/>
              <a:t>Hiring for outstanding soft skills </a:t>
            </a:r>
            <a:r>
              <a:rPr lang="en-US" sz="2000" dirty="0"/>
              <a:t>is a high priority</a:t>
            </a:r>
            <a:r>
              <a:rPr lang="en-US" sz="2000" b="1" dirty="0"/>
              <a:t>:</a:t>
            </a:r>
            <a:r>
              <a:rPr lang="en-US" sz="2000" dirty="0"/>
              <a:t> Many of the roles on the list are </a:t>
            </a:r>
            <a:r>
              <a:rPr lang="en-US" sz="2000" b="1" dirty="0"/>
              <a:t>customer-facing </a:t>
            </a:r>
            <a:r>
              <a:rPr lang="en-US" sz="2000" dirty="0"/>
              <a:t>that underscore the importance of being able to screen candidates for soft skills. </a:t>
            </a:r>
          </a:p>
          <a:p>
            <a:pPr marL="285750" indent="-285750">
              <a:buFont typeface="Arial" panose="020B0604020202020204" pitchFamily="34" charset="0"/>
              <a:buChar char="•"/>
            </a:pPr>
            <a:r>
              <a:rPr lang="en-US" sz="2000" b="1" dirty="0"/>
              <a:t>Some roles are so new, that the current talent pool is minimal:</a:t>
            </a:r>
            <a:r>
              <a:rPr lang="en-US" sz="2000" dirty="0"/>
              <a:t> A few of the jobs on this list didn’t even exist five years ago, they were niche with very few professionals in these roles</a:t>
            </a:r>
          </a:p>
        </p:txBody>
      </p:sp>
      <p:cxnSp>
        <p:nvCxnSpPr>
          <p:cNvPr id="7" name="Straight Connector 6">
            <a:extLst>
              <a:ext uri="{FF2B5EF4-FFF2-40B4-BE49-F238E27FC236}">
                <a16:creationId xmlns:a16="http://schemas.microsoft.com/office/drawing/2014/main" id="{9AAAE40E-DE42-4A2C-A01E-E743AFCD3716}"/>
              </a:ext>
            </a:extLst>
          </p:cNvPr>
          <p:cNvCxnSpPr/>
          <p:nvPr/>
        </p:nvCxnSpPr>
        <p:spPr>
          <a:xfrm>
            <a:off x="5749140" y="3747570"/>
            <a:ext cx="497809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6249FE9E-53C4-450D-A132-49FCDF7FA4C5}"/>
              </a:ext>
            </a:extLst>
          </p:cNvPr>
          <p:cNvSpPr/>
          <p:nvPr/>
        </p:nvSpPr>
        <p:spPr>
          <a:xfrm>
            <a:off x="5327904" y="1865376"/>
            <a:ext cx="6750049" cy="792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6E81EF6-4696-4ED2-AB40-E34C166BD8CE}"/>
              </a:ext>
            </a:extLst>
          </p:cNvPr>
          <p:cNvCxnSpPr/>
          <p:nvPr/>
        </p:nvCxnSpPr>
        <p:spPr>
          <a:xfrm>
            <a:off x="5749140" y="4797437"/>
            <a:ext cx="497809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4888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41914" y="121844"/>
            <a:ext cx="11879510" cy="1325563"/>
          </a:xfrm>
        </p:spPr>
        <p:txBody>
          <a:bodyPr>
            <a:normAutofit/>
          </a:bodyPr>
          <a:lstStyle/>
          <a:p>
            <a:pPr algn="ctr"/>
            <a:r>
              <a:rPr lang="en-US" sz="6000" b="1" dirty="0"/>
              <a:t>What are data scientists paid for? </a:t>
            </a: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5952" y="1594346"/>
            <a:ext cx="6581554" cy="4991012"/>
          </a:xfrm>
        </p:spPr>
      </p:pic>
      <p:pic>
        <p:nvPicPr>
          <p:cNvPr id="10" name="Picture 9"/>
          <p:cNvPicPr>
            <a:picLocks noChangeAspect="1"/>
          </p:cNvPicPr>
          <p:nvPr/>
        </p:nvPicPr>
        <p:blipFill>
          <a:blip r:embed="rId3"/>
          <a:stretch>
            <a:fillRect/>
          </a:stretch>
        </p:blipFill>
        <p:spPr>
          <a:xfrm>
            <a:off x="7728089" y="2061595"/>
            <a:ext cx="3831277" cy="3701642"/>
          </a:xfrm>
          <a:prstGeom prst="rect">
            <a:avLst/>
          </a:prstGeom>
        </p:spPr>
      </p:pic>
    </p:spTree>
    <p:extLst>
      <p:ext uri="{BB962C8B-B14F-4D97-AF65-F5344CB8AC3E}">
        <p14:creationId xmlns:p14="http://schemas.microsoft.com/office/powerpoint/2010/main" val="2143256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Content Placeholder 3" descr="A screenshot of a cell phone&#10;&#10;Description generated with high confidence">
            <a:extLst>
              <a:ext uri="{FF2B5EF4-FFF2-40B4-BE49-F238E27FC236}">
                <a16:creationId xmlns:a16="http://schemas.microsoft.com/office/drawing/2014/main" id="{32461F38-FC9A-4A0F-8D47-3B0FF439533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401" r="29121" b="2"/>
          <a:stretch/>
        </p:blipFill>
        <p:spPr>
          <a:xfrm>
            <a:off x="20" y="10"/>
            <a:ext cx="4668233" cy="6857990"/>
          </a:xfrm>
          <a:prstGeom prst="rect">
            <a:avLst/>
          </a:prstGeom>
        </p:spPr>
      </p:pic>
      <p:grpSp>
        <p:nvGrpSpPr>
          <p:cNvPr id="47" name="Group 39">
            <a:extLst>
              <a:ext uri="{FF2B5EF4-FFF2-40B4-BE49-F238E27FC236}">
                <a16:creationId xmlns:a16="http://schemas.microsoft.com/office/drawing/2014/main" id="{B425EA03-D3F3-40BC-80FD-999E84AB6647}"/>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973338" y="0"/>
            <a:ext cx="11218662" cy="6858000"/>
            <a:chOff x="0" y="0"/>
            <a:chExt cx="11218662" cy="6858000"/>
          </a:xfrm>
        </p:grpSpPr>
        <p:sp>
          <p:nvSpPr>
            <p:cNvPr id="50" name="Freeform 28">
              <a:extLst>
                <a:ext uri="{FF2B5EF4-FFF2-40B4-BE49-F238E27FC236}">
                  <a16:creationId xmlns:a16="http://schemas.microsoft.com/office/drawing/2014/main" id="{2B70B725-07B0-4EB9-A2D7-AE7B6CFFED37}"/>
                </a:ext>
              </a:extLst>
            </p:cNvPr>
            <p:cNvSpPr/>
            <p:nvPr>
              <p:extLst>
                <p:ext uri="{386F3935-93C4-4BCD-93E2-E3B085C9AB24}">
                  <p16:designElem xmlns:p16="http://schemas.microsoft.com/office/powerpoint/2015/main" val="1"/>
                </p:ext>
              </p:extLst>
            </p:nvPr>
          </p:nvSpPr>
          <p:spPr>
            <a:xfrm>
              <a:off x="1"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26">
              <a:extLst>
                <a:ext uri="{FF2B5EF4-FFF2-40B4-BE49-F238E27FC236}">
                  <a16:creationId xmlns:a16="http://schemas.microsoft.com/office/drawing/2014/main" id="{5B2C47C6-EA4D-46C3-8760-73C091352963}"/>
                </a:ext>
              </a:extLst>
            </p:cNvPr>
            <p:cNvSpPr/>
            <p:nvPr>
              <p:extLst>
                <p:ext uri="{386F3935-93C4-4BCD-93E2-E3B085C9AB24}">
                  <p16:designElem xmlns:p16="http://schemas.microsoft.com/office/powerpoint/2015/main" val="1"/>
                </p:ext>
              </p:extLst>
            </p:nvPr>
          </p:nvSpPr>
          <p:spPr>
            <a:xfrm>
              <a:off x="0"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itle 4"/>
          <p:cNvSpPr>
            <a:spLocks noGrp="1"/>
          </p:cNvSpPr>
          <p:nvPr>
            <p:ph type="title"/>
          </p:nvPr>
        </p:nvSpPr>
        <p:spPr>
          <a:xfrm>
            <a:off x="4384039" y="365125"/>
            <a:ext cx="7164493" cy="1325563"/>
          </a:xfrm>
        </p:spPr>
        <p:txBody>
          <a:bodyPr vert="horz" lIns="91440" tIns="45720" rIns="91440" bIns="45720" rtlCol="0">
            <a:normAutofit/>
          </a:bodyPr>
          <a:lstStyle/>
          <a:p>
            <a:r>
              <a:rPr lang="en-US" b="1" kern="1200">
                <a:solidFill>
                  <a:schemeClr val="bg1"/>
                </a:solidFill>
                <a:latin typeface="+mj-lt"/>
                <a:ea typeface="+mj-ea"/>
                <a:cs typeface="+mj-cs"/>
              </a:rPr>
              <a:t>What are data scientists paid for? </a:t>
            </a:r>
          </a:p>
        </p:txBody>
      </p:sp>
      <p:sp>
        <p:nvSpPr>
          <p:cNvPr id="27" name="Content Placeholder 16"/>
          <p:cNvSpPr>
            <a:spLocks noGrp="1"/>
          </p:cNvSpPr>
          <p:nvPr>
            <p:ph idx="1"/>
          </p:nvPr>
        </p:nvSpPr>
        <p:spPr>
          <a:xfrm>
            <a:off x="4387515" y="2022601"/>
            <a:ext cx="7161017" cy="4154361"/>
          </a:xfrm>
        </p:spPr>
        <p:txBody>
          <a:bodyPr>
            <a:normAutofit lnSpcReduction="10000"/>
          </a:bodyPr>
          <a:lstStyle/>
          <a:p>
            <a:r>
              <a:rPr lang="en-US" sz="3600" dirty="0">
                <a:solidFill>
                  <a:schemeClr val="bg1"/>
                </a:solidFill>
              </a:rPr>
              <a:t>The standard </a:t>
            </a:r>
            <a:r>
              <a:rPr lang="en-US" sz="3600" b="1" i="1" u="sng" dirty="0">
                <a:solidFill>
                  <a:schemeClr val="bg1"/>
                </a:solidFill>
                <a:effectLst>
                  <a:outerShdw blurRad="38100" dist="38100" dir="2700000" algn="tl">
                    <a:srgbClr val="000000">
                      <a:alpha val="43137"/>
                    </a:srgbClr>
                  </a:outerShdw>
                </a:effectLst>
              </a:rPr>
              <a:t>stat</a:t>
            </a:r>
            <a:r>
              <a:rPr lang="en-US" sz="3600" dirty="0">
                <a:solidFill>
                  <a:schemeClr val="bg1"/>
                </a:solidFill>
              </a:rPr>
              <a:t>istical methods do not allow for discerning patterns;</a:t>
            </a:r>
          </a:p>
          <a:p>
            <a:r>
              <a:rPr lang="en-US" sz="3600" dirty="0">
                <a:solidFill>
                  <a:schemeClr val="bg1"/>
                </a:solidFill>
              </a:rPr>
              <a:t>Clustering, pattern recognition, learning methods should be used for </a:t>
            </a:r>
            <a:r>
              <a:rPr lang="en-US" sz="3600" b="1" i="1" dirty="0">
                <a:solidFill>
                  <a:schemeClr val="bg1"/>
                </a:solidFill>
                <a:effectLst>
                  <a:outerShdw blurRad="38100" dist="38100" dir="2700000" algn="tl">
                    <a:srgbClr val="000000">
                      <a:alpha val="43137"/>
                    </a:srgbClr>
                  </a:outerShdw>
                </a:effectLst>
              </a:rPr>
              <a:t>highly correlated, multivariate, and heterogeneous</a:t>
            </a:r>
            <a:r>
              <a:rPr lang="en-US" sz="3600" b="1" dirty="0">
                <a:solidFill>
                  <a:schemeClr val="bg1"/>
                </a:solidFill>
                <a:effectLst>
                  <a:outerShdw blurRad="38100" dist="38100" dir="2700000" algn="tl">
                    <a:srgbClr val="000000">
                      <a:alpha val="43137"/>
                    </a:srgbClr>
                  </a:outerShdw>
                </a:effectLst>
              </a:rPr>
              <a:t> data</a:t>
            </a:r>
            <a:r>
              <a:rPr lang="en-US" sz="3600" dirty="0">
                <a:solidFill>
                  <a:schemeClr val="bg1"/>
                </a:solidFill>
              </a:rPr>
              <a:t> arrays</a:t>
            </a:r>
          </a:p>
          <a:p>
            <a:endParaRPr lang="en-US" sz="3600" dirty="0">
              <a:solidFill>
                <a:schemeClr val="bg1"/>
              </a:solidFill>
            </a:endParaRPr>
          </a:p>
          <a:p>
            <a:pPr marL="0" indent="0">
              <a:buNone/>
            </a:pPr>
            <a:r>
              <a:rPr lang="en-US" sz="3600" dirty="0">
                <a:solidFill>
                  <a:schemeClr val="bg1"/>
                </a:solidFill>
              </a:rPr>
              <a:t> </a:t>
            </a:r>
          </a:p>
        </p:txBody>
      </p:sp>
    </p:spTree>
    <p:extLst>
      <p:ext uri="{BB962C8B-B14F-4D97-AF65-F5344CB8AC3E}">
        <p14:creationId xmlns:p14="http://schemas.microsoft.com/office/powerpoint/2010/main" val="248532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275304"/>
            <a:ext cx="5388077" cy="1361400"/>
          </a:xfrm>
          <a:prstGeom prst="rect">
            <a:avLst/>
          </a:prstGeom>
        </p:spPr>
      </p:pic>
      <p:sp>
        <p:nvSpPr>
          <p:cNvPr id="3" name="Content Placeholder 2"/>
          <p:cNvSpPr>
            <a:spLocks noGrp="1"/>
          </p:cNvSpPr>
          <p:nvPr>
            <p:ph idx="1"/>
          </p:nvPr>
        </p:nvSpPr>
        <p:spPr>
          <a:xfrm>
            <a:off x="405580" y="1636703"/>
            <a:ext cx="11550446" cy="5019735"/>
          </a:xfrm>
        </p:spPr>
        <p:txBody>
          <a:bodyPr>
            <a:noAutofit/>
          </a:bodyPr>
          <a:lstStyle/>
          <a:p>
            <a:pPr marL="0" indent="0">
              <a:buNone/>
            </a:pPr>
            <a:r>
              <a:rPr lang="en-US" sz="900" b="1" dirty="0"/>
              <a:t>Welcome to Apache™ Hadoop®!</a:t>
            </a:r>
          </a:p>
          <a:p>
            <a:pPr marL="0" indent="0">
              <a:buNone/>
            </a:pPr>
            <a:r>
              <a:rPr lang="en-US" sz="900" b="1" dirty="0"/>
              <a:t>What Is Apache Hadoop?</a:t>
            </a:r>
          </a:p>
          <a:p>
            <a:pPr marL="0" indent="0">
              <a:buNone/>
            </a:pPr>
            <a:r>
              <a:rPr lang="en-US" sz="900" dirty="0"/>
              <a:t>The Apache™ Hadoop® project develops open-source software for reliable, scalable, distributed computing. </a:t>
            </a:r>
          </a:p>
          <a:p>
            <a:pPr marL="0" indent="0">
              <a:buNone/>
            </a:pPr>
            <a:r>
              <a:rPr lang="en-US" sz="900" dirty="0"/>
              <a:t>The Apache Hadoop software library is a framework that allows for </a:t>
            </a:r>
            <a:r>
              <a:rPr lang="en-US" sz="1400" b="1" i="1" dirty="0">
                <a:effectLst>
                  <a:outerShdw blurRad="38100" dist="38100" dir="2700000" algn="tl">
                    <a:srgbClr val="000000">
                      <a:alpha val="43137"/>
                    </a:srgbClr>
                  </a:outerShdw>
                </a:effectLst>
              </a:rPr>
              <a:t>the distributed processing of large data sets across clusters of computers </a:t>
            </a:r>
            <a:r>
              <a:rPr lang="en-US" sz="900" dirty="0"/>
              <a:t>using simple programming models. It is designed to scale up from single servers to thousands of machines, each offering local computation and storage. Rather than rely on hardware to deliver high-availability, the library itself is designed to detect and handle failures at the application layer, so delivering a highly-available service on top of a cluster of computers, each of which may be prone to failures. </a:t>
            </a:r>
          </a:p>
          <a:p>
            <a:pPr marL="0" indent="0">
              <a:buNone/>
            </a:pPr>
            <a:r>
              <a:rPr lang="en-US" sz="900" dirty="0"/>
              <a:t>The project includes these modules: </a:t>
            </a:r>
          </a:p>
          <a:p>
            <a:pPr marL="0" indent="0">
              <a:buNone/>
            </a:pPr>
            <a:r>
              <a:rPr lang="en-US" sz="900" b="1" dirty="0"/>
              <a:t>Hadoop Common</a:t>
            </a:r>
            <a:r>
              <a:rPr lang="en-US" sz="900" dirty="0"/>
              <a:t>: The common utilities that support the other Hadoop modules. </a:t>
            </a:r>
          </a:p>
          <a:p>
            <a:pPr marL="0" indent="0">
              <a:buNone/>
            </a:pPr>
            <a:r>
              <a:rPr lang="en-US" sz="900" b="1" dirty="0"/>
              <a:t>Hadoop Distributed File System (HDFS™)</a:t>
            </a:r>
            <a:r>
              <a:rPr lang="en-US" sz="900" dirty="0"/>
              <a:t>: A distributed file system that provides high-throughput access to application data.</a:t>
            </a:r>
          </a:p>
          <a:p>
            <a:pPr marL="0" indent="0">
              <a:buNone/>
            </a:pPr>
            <a:r>
              <a:rPr lang="en-US" sz="900" b="1" dirty="0"/>
              <a:t>Hadoop YARN</a:t>
            </a:r>
            <a:r>
              <a:rPr lang="en-US" sz="900" dirty="0"/>
              <a:t>: A framework for job scheduling and cluster resource management.</a:t>
            </a:r>
          </a:p>
          <a:p>
            <a:pPr marL="0" indent="0">
              <a:buNone/>
            </a:pPr>
            <a:r>
              <a:rPr lang="en-US" sz="900" b="1" dirty="0"/>
              <a:t>Hadoop </a:t>
            </a:r>
            <a:r>
              <a:rPr lang="en-US" sz="900" b="1" dirty="0" err="1"/>
              <a:t>MapReduce</a:t>
            </a:r>
            <a:r>
              <a:rPr lang="en-US" sz="900" dirty="0"/>
              <a:t>: A YARN-based system for parallel processing of large data sets.</a:t>
            </a:r>
          </a:p>
          <a:p>
            <a:pPr marL="0" indent="0">
              <a:buNone/>
            </a:pPr>
            <a:r>
              <a:rPr lang="en-US" sz="900" dirty="0"/>
              <a:t>Other Hadoop-related projects at Apache include:</a:t>
            </a:r>
          </a:p>
          <a:p>
            <a:pPr marL="0" indent="0">
              <a:buNone/>
            </a:pPr>
            <a:r>
              <a:rPr lang="en-US" sz="900" b="1" dirty="0" err="1">
                <a:hlinkClick r:id="rId3"/>
              </a:rPr>
              <a:t>Ambari</a:t>
            </a:r>
            <a:r>
              <a:rPr lang="en-US" sz="900" b="1" dirty="0">
                <a:hlinkClick r:id="rId3"/>
              </a:rPr>
              <a:t>™</a:t>
            </a:r>
            <a:r>
              <a:rPr lang="en-US" sz="900" dirty="0"/>
              <a:t>: A web-based tool for provisioning, managing, and monitoring Apache Hadoop clusters which includes support for Hadoop HDFS, Hadoop </a:t>
            </a:r>
            <a:r>
              <a:rPr lang="en-US" sz="900" dirty="0" err="1"/>
              <a:t>MapReduce</a:t>
            </a:r>
            <a:r>
              <a:rPr lang="en-US" sz="900" dirty="0"/>
              <a:t>, Hive, </a:t>
            </a:r>
            <a:r>
              <a:rPr lang="en-US" sz="900" dirty="0" err="1"/>
              <a:t>HCatalog</a:t>
            </a:r>
            <a:r>
              <a:rPr lang="en-US" sz="900" dirty="0"/>
              <a:t>, </a:t>
            </a:r>
            <a:r>
              <a:rPr lang="en-US" sz="900" dirty="0" err="1"/>
              <a:t>HBase</a:t>
            </a:r>
            <a:r>
              <a:rPr lang="en-US" sz="900" dirty="0"/>
              <a:t>, </a:t>
            </a:r>
            <a:r>
              <a:rPr lang="en-US" sz="900" dirty="0" err="1"/>
              <a:t>ZooKeeper</a:t>
            </a:r>
            <a:r>
              <a:rPr lang="en-US" sz="900" dirty="0"/>
              <a:t>, </a:t>
            </a:r>
            <a:r>
              <a:rPr lang="en-US" sz="900" dirty="0" err="1"/>
              <a:t>Oozie</a:t>
            </a:r>
            <a:r>
              <a:rPr lang="en-US" sz="900" dirty="0"/>
              <a:t>, Pig and </a:t>
            </a:r>
            <a:r>
              <a:rPr lang="en-US" sz="900" dirty="0" err="1"/>
              <a:t>Sqoop</a:t>
            </a:r>
            <a:r>
              <a:rPr lang="en-US" sz="900" dirty="0"/>
              <a:t>. </a:t>
            </a:r>
            <a:r>
              <a:rPr lang="en-US" sz="900" dirty="0" err="1"/>
              <a:t>Ambari</a:t>
            </a:r>
            <a:r>
              <a:rPr lang="en-US" sz="900" dirty="0"/>
              <a:t> also provides a dashboard for viewing cluster health such as </a:t>
            </a:r>
            <a:r>
              <a:rPr lang="en-US" sz="900" dirty="0" err="1"/>
              <a:t>heatmaps</a:t>
            </a:r>
            <a:r>
              <a:rPr lang="en-US" sz="900" dirty="0"/>
              <a:t> and ability to view </a:t>
            </a:r>
            <a:r>
              <a:rPr lang="en-US" sz="900" dirty="0" err="1"/>
              <a:t>MapReduce</a:t>
            </a:r>
            <a:r>
              <a:rPr lang="en-US" sz="900" dirty="0"/>
              <a:t>, Pig and Hive applications visually </a:t>
            </a:r>
            <a:r>
              <a:rPr lang="en-US" sz="900" dirty="0" err="1"/>
              <a:t>alongwith</a:t>
            </a:r>
            <a:r>
              <a:rPr lang="en-US" sz="900" dirty="0"/>
              <a:t> features to diagnose their performance characteristics in a user-friendly manner.</a:t>
            </a:r>
          </a:p>
          <a:p>
            <a:pPr marL="0" indent="0">
              <a:buNone/>
            </a:pPr>
            <a:r>
              <a:rPr lang="en-US" sz="900" b="1" dirty="0">
                <a:hlinkClick r:id="rId4"/>
              </a:rPr>
              <a:t>Avro™</a:t>
            </a:r>
            <a:r>
              <a:rPr lang="en-US" sz="900" dirty="0"/>
              <a:t>: A data serialization system.</a:t>
            </a:r>
          </a:p>
          <a:p>
            <a:pPr marL="0" indent="0">
              <a:buNone/>
            </a:pPr>
            <a:r>
              <a:rPr lang="en-US" sz="900" b="1" dirty="0">
                <a:hlinkClick r:id="rId5"/>
              </a:rPr>
              <a:t>Cassandra™</a:t>
            </a:r>
            <a:r>
              <a:rPr lang="en-US" sz="900" dirty="0"/>
              <a:t>: A scalable multi-master database with no single points of failure.</a:t>
            </a:r>
          </a:p>
          <a:p>
            <a:pPr marL="0" indent="0">
              <a:buNone/>
            </a:pPr>
            <a:r>
              <a:rPr lang="en-US" sz="900" b="1" dirty="0" err="1">
                <a:hlinkClick r:id="rId6"/>
              </a:rPr>
              <a:t>Chukwa</a:t>
            </a:r>
            <a:r>
              <a:rPr lang="en-US" sz="900" b="1" dirty="0">
                <a:hlinkClick r:id="rId6"/>
              </a:rPr>
              <a:t>™</a:t>
            </a:r>
            <a:r>
              <a:rPr lang="en-US" sz="900" dirty="0"/>
              <a:t>: A data collection system for managing large distributed systems. </a:t>
            </a:r>
          </a:p>
          <a:p>
            <a:pPr marL="0" indent="0">
              <a:buNone/>
            </a:pPr>
            <a:r>
              <a:rPr lang="en-US" sz="900" b="1" dirty="0" err="1">
                <a:hlinkClick r:id="rId7"/>
              </a:rPr>
              <a:t>HBase</a:t>
            </a:r>
            <a:r>
              <a:rPr lang="en-US" sz="900" b="1" dirty="0">
                <a:hlinkClick r:id="rId7"/>
              </a:rPr>
              <a:t>™</a:t>
            </a:r>
            <a:r>
              <a:rPr lang="en-US" sz="900" dirty="0"/>
              <a:t>: A scalable, distributed database that supports structured data storage for large tables. </a:t>
            </a:r>
          </a:p>
          <a:p>
            <a:pPr marL="0" indent="0">
              <a:buNone/>
            </a:pPr>
            <a:r>
              <a:rPr lang="en-US" sz="900" b="1" dirty="0">
                <a:hlinkClick r:id="rId8"/>
              </a:rPr>
              <a:t>Hive™</a:t>
            </a:r>
            <a:r>
              <a:rPr lang="en-US" sz="900" dirty="0"/>
              <a:t>: A data warehouse infrastructure that provides data summarization and ad hoc querying. </a:t>
            </a:r>
          </a:p>
          <a:p>
            <a:pPr marL="0" indent="0">
              <a:buNone/>
            </a:pPr>
            <a:r>
              <a:rPr lang="en-US" sz="900" b="1" dirty="0">
                <a:hlinkClick r:id="rId9"/>
              </a:rPr>
              <a:t>Mahout™</a:t>
            </a:r>
            <a:r>
              <a:rPr lang="en-US" sz="900" dirty="0"/>
              <a:t>: A Scalable machine learning and data mining library. </a:t>
            </a:r>
          </a:p>
          <a:p>
            <a:pPr marL="0" indent="0">
              <a:buNone/>
            </a:pPr>
            <a:r>
              <a:rPr lang="en-US" sz="900" b="1" dirty="0">
                <a:hlinkClick r:id="rId10"/>
              </a:rPr>
              <a:t>Pig™</a:t>
            </a:r>
            <a:r>
              <a:rPr lang="en-US" sz="900" dirty="0"/>
              <a:t>: A high-level data-flow language and execution framework for parallel computation.</a:t>
            </a:r>
          </a:p>
          <a:p>
            <a:pPr marL="0" indent="0">
              <a:buNone/>
            </a:pPr>
            <a:r>
              <a:rPr lang="en-US" sz="900" b="1" dirty="0">
                <a:hlinkClick r:id="rId11"/>
              </a:rPr>
              <a:t>Spark™</a:t>
            </a:r>
            <a:r>
              <a:rPr lang="en-US" sz="900" dirty="0"/>
              <a:t>: A fast and general compute engine for Hadoop data. Spark provides a simple and expressive programming model that supports a wide range of applications, including ETL, machine learning, stream processing, and graph computation.</a:t>
            </a:r>
          </a:p>
          <a:p>
            <a:pPr marL="0" indent="0">
              <a:buNone/>
            </a:pPr>
            <a:r>
              <a:rPr lang="en-US" sz="900" b="1" dirty="0" err="1">
                <a:hlinkClick r:id="rId12"/>
              </a:rPr>
              <a:t>Tez</a:t>
            </a:r>
            <a:r>
              <a:rPr lang="en-US" sz="900" b="1" dirty="0">
                <a:hlinkClick r:id="rId12"/>
              </a:rPr>
              <a:t>™</a:t>
            </a:r>
            <a:r>
              <a:rPr lang="en-US" sz="900" dirty="0"/>
              <a:t>: A generalized data-flow programming framework, built on Hadoop YARN, which provides a powerful and flexible engine to execute an arbitrary DAG of tasks to process data for both batch and interactive use-cases. </a:t>
            </a:r>
            <a:r>
              <a:rPr lang="en-US" sz="900" dirty="0" err="1"/>
              <a:t>Tez</a:t>
            </a:r>
            <a:r>
              <a:rPr lang="en-US" sz="900" dirty="0"/>
              <a:t> is being adopted by Hive™, Pig™ and other frameworks in the Hadoop ecosystem, and also by other commercial software (e.g. ETL tools), to replace Hadoop™ </a:t>
            </a:r>
            <a:r>
              <a:rPr lang="en-US" sz="900" dirty="0" err="1"/>
              <a:t>MapReduce</a:t>
            </a:r>
            <a:r>
              <a:rPr lang="en-US" sz="900" dirty="0"/>
              <a:t> as the underlying execution engine.</a:t>
            </a:r>
          </a:p>
          <a:p>
            <a:pPr marL="0" indent="0">
              <a:buNone/>
            </a:pPr>
            <a:r>
              <a:rPr lang="en-US" sz="900" b="1" dirty="0" err="1">
                <a:hlinkClick r:id="rId13"/>
              </a:rPr>
              <a:t>ZooKeeper</a:t>
            </a:r>
            <a:r>
              <a:rPr lang="en-US" sz="900" b="1" dirty="0">
                <a:hlinkClick r:id="rId13"/>
              </a:rPr>
              <a:t>™</a:t>
            </a:r>
            <a:r>
              <a:rPr lang="en-US" sz="900" dirty="0"/>
              <a:t>: A high-performance coordination service for distributed applications. </a:t>
            </a:r>
          </a:p>
          <a:p>
            <a:pPr marL="0" indent="0">
              <a:buNone/>
            </a:pPr>
            <a:endParaRPr lang="en-US" sz="900" dirty="0"/>
          </a:p>
        </p:txBody>
      </p:sp>
    </p:spTree>
    <p:extLst>
      <p:ext uri="{BB962C8B-B14F-4D97-AF65-F5344CB8AC3E}">
        <p14:creationId xmlns:p14="http://schemas.microsoft.com/office/powerpoint/2010/main" val="3610380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0" y="275304"/>
            <a:ext cx="5388077" cy="1361400"/>
          </a:xfrm>
          <a:prstGeom prst="rect">
            <a:avLst/>
          </a:prstGeom>
        </p:spPr>
      </p:pic>
      <p:sp>
        <p:nvSpPr>
          <p:cNvPr id="3" name="Content Placeholder 2"/>
          <p:cNvSpPr>
            <a:spLocks noGrp="1"/>
          </p:cNvSpPr>
          <p:nvPr>
            <p:ph idx="1"/>
          </p:nvPr>
        </p:nvSpPr>
        <p:spPr>
          <a:xfrm>
            <a:off x="405580" y="1636703"/>
            <a:ext cx="11550446" cy="5019735"/>
          </a:xfrm>
        </p:spPr>
        <p:txBody>
          <a:bodyPr>
            <a:noAutofit/>
          </a:bodyPr>
          <a:lstStyle/>
          <a:p>
            <a:pPr marL="0" indent="0">
              <a:buNone/>
            </a:pPr>
            <a:r>
              <a:rPr lang="en-US" sz="900" b="1" dirty="0">
                <a:solidFill>
                  <a:schemeClr val="bg1">
                    <a:lumMod val="65000"/>
                  </a:schemeClr>
                </a:solidFill>
              </a:rPr>
              <a:t>Welcome to Apache™ Hadoop®!</a:t>
            </a:r>
          </a:p>
          <a:p>
            <a:pPr marL="0" indent="0">
              <a:buNone/>
            </a:pPr>
            <a:r>
              <a:rPr lang="en-US" sz="900" b="1" dirty="0">
                <a:solidFill>
                  <a:schemeClr val="bg1">
                    <a:lumMod val="65000"/>
                  </a:schemeClr>
                </a:solidFill>
              </a:rPr>
              <a:t>What Is Apache Hadoop?</a:t>
            </a:r>
          </a:p>
          <a:p>
            <a:pPr marL="0" indent="0">
              <a:buNone/>
            </a:pPr>
            <a:r>
              <a:rPr lang="en-US" sz="900" dirty="0">
                <a:solidFill>
                  <a:schemeClr val="bg1">
                    <a:lumMod val="65000"/>
                  </a:schemeClr>
                </a:solidFill>
              </a:rPr>
              <a:t>The Apache™ Hadoop® project develops open-source software for reliable, scalable, distributed computing. </a:t>
            </a:r>
          </a:p>
          <a:p>
            <a:pPr marL="0" indent="0">
              <a:buNone/>
            </a:pPr>
            <a:r>
              <a:rPr lang="en-US" sz="900" dirty="0">
                <a:solidFill>
                  <a:schemeClr val="bg1">
                    <a:lumMod val="65000"/>
                  </a:schemeClr>
                </a:solidFill>
              </a:rPr>
              <a:t>The Apache Hadoop software library is a framework that allows for the distributed processing of large data sets across clusters of computers using simple programming models. It is designed to scale up from single servers to thousands of machines, each offering local computation and storage. Rather than rely on hardware to deliver high-availability, the library itself is designed to detect and handle failures at the application layer, so delivering a highly-available service on top of a cluster of computers, each of which may be prone to failures. </a:t>
            </a:r>
          </a:p>
          <a:p>
            <a:pPr marL="0" indent="0">
              <a:buNone/>
            </a:pPr>
            <a:r>
              <a:rPr lang="en-US" sz="900" dirty="0">
                <a:solidFill>
                  <a:schemeClr val="bg1">
                    <a:lumMod val="65000"/>
                  </a:schemeClr>
                </a:solidFill>
              </a:rPr>
              <a:t>The project includes these modules: </a:t>
            </a:r>
          </a:p>
          <a:p>
            <a:pPr marL="0" indent="0">
              <a:buNone/>
            </a:pPr>
            <a:r>
              <a:rPr lang="en-US" sz="900" b="1" dirty="0">
                <a:solidFill>
                  <a:schemeClr val="bg1">
                    <a:lumMod val="65000"/>
                  </a:schemeClr>
                </a:solidFill>
              </a:rPr>
              <a:t>Hadoop Common</a:t>
            </a:r>
            <a:r>
              <a:rPr lang="en-US" sz="900" dirty="0">
                <a:solidFill>
                  <a:schemeClr val="bg1">
                    <a:lumMod val="65000"/>
                  </a:schemeClr>
                </a:solidFill>
              </a:rPr>
              <a:t>: The common utilities that support the other Hadoop modules. </a:t>
            </a:r>
          </a:p>
          <a:p>
            <a:pPr marL="0" indent="0">
              <a:buNone/>
            </a:pPr>
            <a:r>
              <a:rPr lang="en-US" sz="900" b="1" dirty="0">
                <a:solidFill>
                  <a:schemeClr val="bg1">
                    <a:lumMod val="65000"/>
                  </a:schemeClr>
                </a:solidFill>
              </a:rPr>
              <a:t>Hadoop Distributed File System (HDFS™)</a:t>
            </a:r>
            <a:r>
              <a:rPr lang="en-US" sz="900" dirty="0">
                <a:solidFill>
                  <a:schemeClr val="bg1">
                    <a:lumMod val="65000"/>
                  </a:schemeClr>
                </a:solidFill>
              </a:rPr>
              <a:t>: A distributed file system that provides high-throughput access to application data.</a:t>
            </a:r>
          </a:p>
          <a:p>
            <a:pPr marL="0" indent="0">
              <a:buNone/>
            </a:pPr>
            <a:r>
              <a:rPr lang="en-US" sz="900" b="1" dirty="0">
                <a:solidFill>
                  <a:schemeClr val="bg1">
                    <a:lumMod val="65000"/>
                  </a:schemeClr>
                </a:solidFill>
              </a:rPr>
              <a:t>Hadoop YARN</a:t>
            </a:r>
            <a:r>
              <a:rPr lang="en-US" sz="900" dirty="0">
                <a:solidFill>
                  <a:schemeClr val="bg1">
                    <a:lumMod val="65000"/>
                  </a:schemeClr>
                </a:solidFill>
              </a:rPr>
              <a:t>: A framework for job scheduling and cluster resource management.</a:t>
            </a:r>
          </a:p>
          <a:p>
            <a:pPr marL="0" indent="0">
              <a:buNone/>
            </a:pPr>
            <a:r>
              <a:rPr lang="en-US" sz="900" b="1" dirty="0">
                <a:solidFill>
                  <a:schemeClr val="bg1">
                    <a:lumMod val="65000"/>
                  </a:schemeClr>
                </a:solidFill>
              </a:rPr>
              <a:t>Hadoop </a:t>
            </a:r>
            <a:r>
              <a:rPr lang="en-US" sz="900" b="1" dirty="0" err="1">
                <a:solidFill>
                  <a:schemeClr val="bg1">
                    <a:lumMod val="65000"/>
                  </a:schemeClr>
                </a:solidFill>
              </a:rPr>
              <a:t>MapReduce</a:t>
            </a:r>
            <a:r>
              <a:rPr lang="en-US" sz="900" dirty="0">
                <a:solidFill>
                  <a:schemeClr val="bg1">
                    <a:lumMod val="65000"/>
                  </a:schemeClr>
                </a:solidFill>
              </a:rPr>
              <a:t>: A YARN-based system for parallel processing of large data sets.</a:t>
            </a:r>
          </a:p>
          <a:p>
            <a:pPr marL="0" indent="0">
              <a:buNone/>
            </a:pPr>
            <a:r>
              <a:rPr lang="en-US" sz="900" dirty="0">
                <a:solidFill>
                  <a:schemeClr val="bg1">
                    <a:lumMod val="65000"/>
                  </a:schemeClr>
                </a:solidFill>
              </a:rPr>
              <a:t>Other Hadoop-related projects at Apache include:</a:t>
            </a:r>
          </a:p>
          <a:p>
            <a:pPr marL="0" indent="0">
              <a:buNone/>
            </a:pPr>
            <a:r>
              <a:rPr lang="en-US" sz="900" b="1" dirty="0" err="1">
                <a:solidFill>
                  <a:schemeClr val="bg1">
                    <a:lumMod val="65000"/>
                  </a:schemeClr>
                </a:solidFill>
                <a:hlinkClick r:id="rId3"/>
              </a:rPr>
              <a:t>Ambari</a:t>
            </a:r>
            <a:r>
              <a:rPr lang="en-US" sz="900" b="1" dirty="0">
                <a:solidFill>
                  <a:schemeClr val="bg1">
                    <a:lumMod val="65000"/>
                  </a:schemeClr>
                </a:solidFill>
                <a:hlinkClick r:id="rId3"/>
              </a:rPr>
              <a:t>™</a:t>
            </a:r>
            <a:r>
              <a:rPr lang="en-US" sz="900" dirty="0">
                <a:solidFill>
                  <a:schemeClr val="bg1">
                    <a:lumMod val="65000"/>
                  </a:schemeClr>
                </a:solidFill>
              </a:rPr>
              <a:t>: A web-based tool for provisioning, managing, and monitoring Apache Hadoop clusters which includes support for Hadoop HDFS, Hadoop </a:t>
            </a:r>
            <a:r>
              <a:rPr lang="en-US" sz="900" dirty="0" err="1">
                <a:solidFill>
                  <a:schemeClr val="bg1">
                    <a:lumMod val="65000"/>
                  </a:schemeClr>
                </a:solidFill>
              </a:rPr>
              <a:t>MapReduce</a:t>
            </a:r>
            <a:r>
              <a:rPr lang="en-US" sz="900" dirty="0">
                <a:solidFill>
                  <a:schemeClr val="bg1">
                    <a:lumMod val="65000"/>
                  </a:schemeClr>
                </a:solidFill>
              </a:rPr>
              <a:t>, Hive, </a:t>
            </a:r>
            <a:r>
              <a:rPr lang="en-US" sz="900" dirty="0" err="1">
                <a:solidFill>
                  <a:schemeClr val="bg1">
                    <a:lumMod val="65000"/>
                  </a:schemeClr>
                </a:solidFill>
              </a:rPr>
              <a:t>HCatalog</a:t>
            </a:r>
            <a:r>
              <a:rPr lang="en-US" sz="900" dirty="0">
                <a:solidFill>
                  <a:schemeClr val="bg1">
                    <a:lumMod val="65000"/>
                  </a:schemeClr>
                </a:solidFill>
              </a:rPr>
              <a:t>, </a:t>
            </a:r>
            <a:r>
              <a:rPr lang="en-US" sz="900" dirty="0" err="1">
                <a:solidFill>
                  <a:schemeClr val="bg1">
                    <a:lumMod val="65000"/>
                  </a:schemeClr>
                </a:solidFill>
              </a:rPr>
              <a:t>HBase</a:t>
            </a:r>
            <a:r>
              <a:rPr lang="en-US" sz="900" dirty="0">
                <a:solidFill>
                  <a:schemeClr val="bg1">
                    <a:lumMod val="65000"/>
                  </a:schemeClr>
                </a:solidFill>
              </a:rPr>
              <a:t>, </a:t>
            </a:r>
            <a:r>
              <a:rPr lang="en-US" sz="900" dirty="0" err="1">
                <a:solidFill>
                  <a:schemeClr val="bg1">
                    <a:lumMod val="65000"/>
                  </a:schemeClr>
                </a:solidFill>
              </a:rPr>
              <a:t>ZooKeeper</a:t>
            </a:r>
            <a:r>
              <a:rPr lang="en-US" sz="900" dirty="0">
                <a:solidFill>
                  <a:schemeClr val="bg1">
                    <a:lumMod val="65000"/>
                  </a:schemeClr>
                </a:solidFill>
              </a:rPr>
              <a:t>, </a:t>
            </a:r>
            <a:r>
              <a:rPr lang="en-US" sz="900" dirty="0" err="1">
                <a:solidFill>
                  <a:schemeClr val="bg1">
                    <a:lumMod val="65000"/>
                  </a:schemeClr>
                </a:solidFill>
              </a:rPr>
              <a:t>Oozie</a:t>
            </a:r>
            <a:r>
              <a:rPr lang="en-US" sz="900" dirty="0">
                <a:solidFill>
                  <a:schemeClr val="bg1">
                    <a:lumMod val="65000"/>
                  </a:schemeClr>
                </a:solidFill>
              </a:rPr>
              <a:t>, Pig and </a:t>
            </a:r>
            <a:r>
              <a:rPr lang="en-US" sz="900" dirty="0" err="1">
                <a:solidFill>
                  <a:schemeClr val="bg1">
                    <a:lumMod val="65000"/>
                  </a:schemeClr>
                </a:solidFill>
              </a:rPr>
              <a:t>Sqoop</a:t>
            </a:r>
            <a:r>
              <a:rPr lang="en-US" sz="900" dirty="0">
                <a:solidFill>
                  <a:schemeClr val="bg1">
                    <a:lumMod val="65000"/>
                  </a:schemeClr>
                </a:solidFill>
              </a:rPr>
              <a:t>. </a:t>
            </a:r>
            <a:r>
              <a:rPr lang="en-US" sz="900" dirty="0" err="1">
                <a:solidFill>
                  <a:schemeClr val="bg1">
                    <a:lumMod val="65000"/>
                  </a:schemeClr>
                </a:solidFill>
              </a:rPr>
              <a:t>Ambari</a:t>
            </a:r>
            <a:r>
              <a:rPr lang="en-US" sz="900" dirty="0">
                <a:solidFill>
                  <a:schemeClr val="bg1">
                    <a:lumMod val="65000"/>
                  </a:schemeClr>
                </a:solidFill>
              </a:rPr>
              <a:t> also provides a dashboard for viewing cluster health such as </a:t>
            </a:r>
            <a:r>
              <a:rPr lang="en-US" sz="900" dirty="0" err="1">
                <a:solidFill>
                  <a:schemeClr val="bg1">
                    <a:lumMod val="65000"/>
                  </a:schemeClr>
                </a:solidFill>
              </a:rPr>
              <a:t>heatmaps</a:t>
            </a:r>
            <a:r>
              <a:rPr lang="en-US" sz="900" dirty="0">
                <a:solidFill>
                  <a:schemeClr val="bg1">
                    <a:lumMod val="65000"/>
                  </a:schemeClr>
                </a:solidFill>
              </a:rPr>
              <a:t> and ability to view </a:t>
            </a:r>
            <a:r>
              <a:rPr lang="en-US" sz="900" dirty="0" err="1">
                <a:solidFill>
                  <a:schemeClr val="bg1">
                    <a:lumMod val="65000"/>
                  </a:schemeClr>
                </a:solidFill>
              </a:rPr>
              <a:t>MapReduce</a:t>
            </a:r>
            <a:r>
              <a:rPr lang="en-US" sz="900" dirty="0">
                <a:solidFill>
                  <a:schemeClr val="bg1">
                    <a:lumMod val="65000"/>
                  </a:schemeClr>
                </a:solidFill>
              </a:rPr>
              <a:t>, Pig and Hive applications visually </a:t>
            </a:r>
            <a:r>
              <a:rPr lang="en-US" sz="900" dirty="0" err="1">
                <a:solidFill>
                  <a:schemeClr val="bg1">
                    <a:lumMod val="65000"/>
                  </a:schemeClr>
                </a:solidFill>
              </a:rPr>
              <a:t>alongwith</a:t>
            </a:r>
            <a:r>
              <a:rPr lang="en-US" sz="900" dirty="0">
                <a:solidFill>
                  <a:schemeClr val="bg1">
                    <a:lumMod val="65000"/>
                  </a:schemeClr>
                </a:solidFill>
              </a:rPr>
              <a:t> features to diagnose their performance characteristics in a user-friendly manner.</a:t>
            </a:r>
          </a:p>
          <a:p>
            <a:pPr marL="0" indent="0">
              <a:buNone/>
            </a:pPr>
            <a:r>
              <a:rPr lang="en-US" sz="900" b="1" dirty="0">
                <a:solidFill>
                  <a:schemeClr val="bg1">
                    <a:lumMod val="65000"/>
                  </a:schemeClr>
                </a:solidFill>
                <a:hlinkClick r:id="rId4"/>
              </a:rPr>
              <a:t>Avro™</a:t>
            </a:r>
            <a:r>
              <a:rPr lang="en-US" sz="900" dirty="0">
                <a:solidFill>
                  <a:schemeClr val="bg1">
                    <a:lumMod val="65000"/>
                  </a:schemeClr>
                </a:solidFill>
              </a:rPr>
              <a:t>: A data serialization system.</a:t>
            </a:r>
          </a:p>
          <a:p>
            <a:pPr marL="0" indent="0">
              <a:buNone/>
            </a:pPr>
            <a:r>
              <a:rPr lang="en-US" sz="900" b="1" dirty="0">
                <a:solidFill>
                  <a:schemeClr val="bg1">
                    <a:lumMod val="65000"/>
                  </a:schemeClr>
                </a:solidFill>
                <a:hlinkClick r:id="rId5"/>
              </a:rPr>
              <a:t>Cassandra™</a:t>
            </a:r>
            <a:r>
              <a:rPr lang="en-US" sz="900" dirty="0">
                <a:solidFill>
                  <a:schemeClr val="bg1">
                    <a:lumMod val="65000"/>
                  </a:schemeClr>
                </a:solidFill>
              </a:rPr>
              <a:t>: A scalable multi-master database with no single points of failure.</a:t>
            </a:r>
          </a:p>
          <a:p>
            <a:pPr marL="0" indent="0">
              <a:buNone/>
            </a:pPr>
            <a:r>
              <a:rPr lang="en-US" sz="900" b="1" dirty="0" err="1">
                <a:solidFill>
                  <a:schemeClr val="bg1">
                    <a:lumMod val="65000"/>
                  </a:schemeClr>
                </a:solidFill>
                <a:hlinkClick r:id="rId6"/>
              </a:rPr>
              <a:t>Chukwa</a:t>
            </a:r>
            <a:r>
              <a:rPr lang="en-US" sz="900" b="1" dirty="0">
                <a:solidFill>
                  <a:schemeClr val="bg1">
                    <a:lumMod val="65000"/>
                  </a:schemeClr>
                </a:solidFill>
                <a:hlinkClick r:id="rId6"/>
              </a:rPr>
              <a:t>™</a:t>
            </a:r>
            <a:r>
              <a:rPr lang="en-US" sz="900" dirty="0">
                <a:solidFill>
                  <a:schemeClr val="bg1">
                    <a:lumMod val="65000"/>
                  </a:schemeClr>
                </a:solidFill>
              </a:rPr>
              <a:t>: A data collection system for managing large distributed systems. </a:t>
            </a:r>
          </a:p>
          <a:p>
            <a:pPr marL="0" indent="0">
              <a:buNone/>
            </a:pPr>
            <a:r>
              <a:rPr lang="en-US" sz="900" b="1" dirty="0" err="1">
                <a:solidFill>
                  <a:schemeClr val="bg1">
                    <a:lumMod val="65000"/>
                  </a:schemeClr>
                </a:solidFill>
                <a:hlinkClick r:id="rId7"/>
              </a:rPr>
              <a:t>HBase</a:t>
            </a:r>
            <a:r>
              <a:rPr lang="en-US" sz="900" b="1" dirty="0">
                <a:solidFill>
                  <a:schemeClr val="bg1">
                    <a:lumMod val="65000"/>
                  </a:schemeClr>
                </a:solidFill>
                <a:hlinkClick r:id="rId7"/>
              </a:rPr>
              <a:t>™</a:t>
            </a:r>
            <a:r>
              <a:rPr lang="en-US" sz="900" dirty="0">
                <a:solidFill>
                  <a:schemeClr val="bg1">
                    <a:lumMod val="65000"/>
                  </a:schemeClr>
                </a:solidFill>
              </a:rPr>
              <a:t>: A scalable, distributed database that supports structured data storage for large tables. </a:t>
            </a:r>
          </a:p>
          <a:p>
            <a:pPr marL="0" indent="0">
              <a:buNone/>
            </a:pPr>
            <a:r>
              <a:rPr lang="en-US" sz="900" b="1" dirty="0">
                <a:solidFill>
                  <a:schemeClr val="bg1">
                    <a:lumMod val="65000"/>
                  </a:schemeClr>
                </a:solidFill>
                <a:hlinkClick r:id="rId8"/>
              </a:rPr>
              <a:t>Hive™</a:t>
            </a:r>
            <a:r>
              <a:rPr lang="en-US" sz="900" dirty="0">
                <a:solidFill>
                  <a:schemeClr val="bg1">
                    <a:lumMod val="65000"/>
                  </a:schemeClr>
                </a:solidFill>
              </a:rPr>
              <a:t>: A data warehouse infrastructure that provides data summarization and ad hoc querying. </a:t>
            </a:r>
          </a:p>
          <a:p>
            <a:pPr marL="0" indent="0">
              <a:buNone/>
            </a:pPr>
            <a:r>
              <a:rPr lang="en-US" sz="900" b="1" dirty="0">
                <a:solidFill>
                  <a:schemeClr val="bg1">
                    <a:lumMod val="65000"/>
                  </a:schemeClr>
                </a:solidFill>
                <a:hlinkClick r:id="rId9"/>
              </a:rPr>
              <a:t>Mahout™</a:t>
            </a:r>
            <a:r>
              <a:rPr lang="en-US" sz="900" dirty="0">
                <a:solidFill>
                  <a:schemeClr val="bg1">
                    <a:lumMod val="65000"/>
                  </a:schemeClr>
                </a:solidFill>
              </a:rPr>
              <a:t>: A Scalable machine learning and data mining library. </a:t>
            </a:r>
          </a:p>
          <a:p>
            <a:pPr marL="0" indent="0">
              <a:buNone/>
            </a:pPr>
            <a:r>
              <a:rPr lang="en-US" sz="900" b="1" dirty="0">
                <a:solidFill>
                  <a:schemeClr val="bg1">
                    <a:lumMod val="65000"/>
                  </a:schemeClr>
                </a:solidFill>
                <a:hlinkClick r:id="rId10"/>
              </a:rPr>
              <a:t>Pig™</a:t>
            </a:r>
            <a:r>
              <a:rPr lang="en-US" sz="900" dirty="0">
                <a:solidFill>
                  <a:schemeClr val="bg1">
                    <a:lumMod val="65000"/>
                  </a:schemeClr>
                </a:solidFill>
              </a:rPr>
              <a:t>: A high-level data-flow language and execution framework for parallel computation.</a:t>
            </a:r>
          </a:p>
          <a:p>
            <a:pPr marL="0" indent="0">
              <a:buNone/>
            </a:pPr>
            <a:r>
              <a:rPr lang="en-US" sz="900" b="1" dirty="0">
                <a:solidFill>
                  <a:schemeClr val="bg1">
                    <a:lumMod val="65000"/>
                  </a:schemeClr>
                </a:solidFill>
                <a:hlinkClick r:id="rId11"/>
              </a:rPr>
              <a:t>Spark™</a:t>
            </a:r>
            <a:r>
              <a:rPr lang="en-US" sz="900" dirty="0">
                <a:solidFill>
                  <a:schemeClr val="bg1">
                    <a:lumMod val="65000"/>
                  </a:schemeClr>
                </a:solidFill>
              </a:rPr>
              <a:t>: A fast and general compute engine for Hadoop data. Spark provides a simple and expressive programming model that supports a wide range of applications, including ETL, machine learning, stream processing, and graph computation.</a:t>
            </a:r>
          </a:p>
          <a:p>
            <a:pPr marL="0" indent="0">
              <a:buNone/>
            </a:pPr>
            <a:r>
              <a:rPr lang="en-US" sz="900" b="1" dirty="0" err="1">
                <a:solidFill>
                  <a:schemeClr val="bg1">
                    <a:lumMod val="65000"/>
                  </a:schemeClr>
                </a:solidFill>
                <a:hlinkClick r:id="rId12"/>
              </a:rPr>
              <a:t>Tez</a:t>
            </a:r>
            <a:r>
              <a:rPr lang="en-US" sz="900" b="1" dirty="0">
                <a:solidFill>
                  <a:schemeClr val="bg1">
                    <a:lumMod val="65000"/>
                  </a:schemeClr>
                </a:solidFill>
                <a:hlinkClick r:id="rId12"/>
              </a:rPr>
              <a:t>™</a:t>
            </a:r>
            <a:r>
              <a:rPr lang="en-US" sz="900" dirty="0">
                <a:solidFill>
                  <a:schemeClr val="bg1">
                    <a:lumMod val="65000"/>
                  </a:schemeClr>
                </a:solidFill>
              </a:rPr>
              <a:t>: A generalized data-flow programming framework, built on Hadoop YARN, which provides a powerful and flexible engine to execute an arbitrary DAG of tasks to process data for both batch and interactive use-cases. </a:t>
            </a:r>
            <a:r>
              <a:rPr lang="en-US" sz="900" dirty="0" err="1">
                <a:solidFill>
                  <a:schemeClr val="bg1">
                    <a:lumMod val="65000"/>
                  </a:schemeClr>
                </a:solidFill>
              </a:rPr>
              <a:t>Tez</a:t>
            </a:r>
            <a:r>
              <a:rPr lang="en-US" sz="900" dirty="0">
                <a:solidFill>
                  <a:schemeClr val="bg1">
                    <a:lumMod val="65000"/>
                  </a:schemeClr>
                </a:solidFill>
              </a:rPr>
              <a:t> is being adopted by Hive™, Pig™ and other frameworks in the Hadoop ecosystem, and also by other commercial software (e.g. ETL tools), to replace Hadoop™ </a:t>
            </a:r>
            <a:r>
              <a:rPr lang="en-US" sz="900" dirty="0" err="1">
                <a:solidFill>
                  <a:schemeClr val="bg1">
                    <a:lumMod val="65000"/>
                  </a:schemeClr>
                </a:solidFill>
              </a:rPr>
              <a:t>MapReduce</a:t>
            </a:r>
            <a:r>
              <a:rPr lang="en-US" sz="900" dirty="0">
                <a:solidFill>
                  <a:schemeClr val="bg1">
                    <a:lumMod val="65000"/>
                  </a:schemeClr>
                </a:solidFill>
              </a:rPr>
              <a:t> as the underlying execution engine.</a:t>
            </a:r>
          </a:p>
          <a:p>
            <a:pPr marL="0" indent="0">
              <a:buNone/>
            </a:pPr>
            <a:r>
              <a:rPr lang="en-US" sz="900" b="1" dirty="0" err="1">
                <a:solidFill>
                  <a:schemeClr val="bg1">
                    <a:lumMod val="65000"/>
                  </a:schemeClr>
                </a:solidFill>
                <a:hlinkClick r:id="rId13"/>
              </a:rPr>
              <a:t>ZooKeeper</a:t>
            </a:r>
            <a:r>
              <a:rPr lang="en-US" sz="900" b="1" dirty="0">
                <a:solidFill>
                  <a:schemeClr val="bg1">
                    <a:lumMod val="65000"/>
                  </a:schemeClr>
                </a:solidFill>
                <a:hlinkClick r:id="rId13"/>
              </a:rPr>
              <a:t>™</a:t>
            </a:r>
            <a:r>
              <a:rPr lang="en-US" sz="900" dirty="0">
                <a:solidFill>
                  <a:schemeClr val="bg1">
                    <a:lumMod val="65000"/>
                  </a:schemeClr>
                </a:solidFill>
              </a:rPr>
              <a:t>: A high-performance coordination service for distributed applications. </a:t>
            </a:r>
          </a:p>
          <a:p>
            <a:pPr marL="0" indent="0">
              <a:buNone/>
            </a:pPr>
            <a:endParaRPr lang="en-US" sz="900" dirty="0">
              <a:solidFill>
                <a:schemeClr val="bg1">
                  <a:lumMod val="65000"/>
                </a:schemeClr>
              </a:solidFill>
            </a:endParaRPr>
          </a:p>
        </p:txBody>
      </p:sp>
      <p:sp>
        <p:nvSpPr>
          <p:cNvPr id="5" name="Rectangle 4"/>
          <p:cNvSpPr/>
          <p:nvPr/>
        </p:nvSpPr>
        <p:spPr>
          <a:xfrm>
            <a:off x="363989" y="1515080"/>
            <a:ext cx="11633628" cy="5262979"/>
          </a:xfrm>
          <a:prstGeom prst="rect">
            <a:avLst/>
          </a:prstGeom>
          <a:noFill/>
        </p:spPr>
        <p:txBody>
          <a:bodyPr wrap="square" lIns="91440" tIns="45720" rIns="91440" bIns="45720">
            <a:spAutoFit/>
          </a:bodyPr>
          <a:lstStyle/>
          <a:p>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most important questions of data science: </a:t>
            </a:r>
          </a:p>
          <a:p>
            <a:pPr marL="685800" indent="-685800">
              <a:buFont typeface="Arial" panose="020B0604020202020204" pitchFamily="34" charset="0"/>
              <a:buChar char="•"/>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Whether the data is worth learning? does it contain the valuable information?</a:t>
            </a:r>
          </a:p>
          <a:p>
            <a:pPr marL="685800" indent="-685800">
              <a:buFont typeface="Arial" panose="020B0604020202020204" pitchFamily="34" charset="0"/>
              <a:buChar char="•"/>
            </a:pPr>
            <a:r>
              <a:rPr lang="en-US" sz="4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How an elementary patch of information is related to the whole? “fake news” (irrelevant to the context)</a:t>
            </a:r>
          </a:p>
        </p:txBody>
      </p:sp>
    </p:spTree>
    <p:extLst>
      <p:ext uri="{BB962C8B-B14F-4D97-AF65-F5344CB8AC3E}">
        <p14:creationId xmlns:p14="http://schemas.microsoft.com/office/powerpoint/2010/main" val="426366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2052</Words>
  <Application>Microsoft Office PowerPoint</Application>
  <PresentationFormat>Widescreen</PresentationFormat>
  <Paragraphs>164</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Math 5365:Computer Literacy &amp; Programming; Mathematical Foundations of Data Science with Applications on the MAPLE and MATLAB Platforms</vt:lpstr>
      <vt:lpstr>PowerPoint Presentation</vt:lpstr>
      <vt:lpstr>PowerPoint Presentation</vt:lpstr>
      <vt:lpstr>PowerPoint Presentation</vt:lpstr>
      <vt:lpstr>PowerPoint Presentation</vt:lpstr>
      <vt:lpstr>What are data scientists paid for? </vt:lpstr>
      <vt:lpstr>What are data scientists paid for? </vt:lpstr>
      <vt:lpstr>PowerPoint Presentation</vt:lpstr>
      <vt:lpstr>PowerPoint Presentation</vt:lpstr>
      <vt:lpstr>PowerPoint Presentation</vt:lpstr>
      <vt:lpstr>The Maple Environment</vt:lpstr>
      <vt:lpstr>MATLAB &amp; Mathworks</vt:lpstr>
      <vt:lpstr>Course Mission</vt:lpstr>
      <vt:lpstr>PowerPoint Presentation</vt:lpstr>
      <vt:lpstr>Cultural Mission</vt:lpstr>
      <vt:lpstr>Cultural Mission</vt:lpstr>
      <vt:lpstr>Data literacy already in schools</vt:lpstr>
      <vt:lpstr>Learning outcomes</vt:lpstr>
      <vt:lpstr>PowerPoint Presentation</vt:lpstr>
      <vt:lpstr>PowerPoint Presentation</vt:lpstr>
      <vt:lpstr>PowerPoint Presentation</vt:lpstr>
      <vt:lpstr>Grading Policy</vt:lpstr>
      <vt:lpstr>Individual / group projects </vt:lpstr>
      <vt:lpstr>Please, propose YOUR OWN PROJECTS for your own datasets!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 5365:Computer Literacy &amp; Programming; Mathematical Foundations of Data Science with Applications on the MAPLE and MATLAB Platforms</dc:title>
  <dc:creator>Volchenkov, Dimitri</dc:creator>
  <cp:lastModifiedBy>Volchenkov, Dimitri</cp:lastModifiedBy>
  <cp:revision>3</cp:revision>
  <dcterms:created xsi:type="dcterms:W3CDTF">2019-08-23T18:35:41Z</dcterms:created>
  <dcterms:modified xsi:type="dcterms:W3CDTF">2019-08-23T21:33:16Z</dcterms:modified>
</cp:coreProperties>
</file>